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sldIdLst>
    <p:sldId id="256" r:id="rId2"/>
    <p:sldId id="272" r:id="rId3"/>
    <p:sldId id="257" r:id="rId4"/>
    <p:sldId id="269" r:id="rId5"/>
    <p:sldId id="258" r:id="rId6"/>
    <p:sldId id="259" r:id="rId7"/>
    <p:sldId id="260" r:id="rId8"/>
    <p:sldId id="270" r:id="rId9"/>
    <p:sldId id="261" r:id="rId10"/>
    <p:sldId id="262" r:id="rId11"/>
    <p:sldId id="263" r:id="rId12"/>
    <p:sldId id="264" r:id="rId13"/>
    <p:sldId id="265" r:id="rId14"/>
    <p:sldId id="266" r:id="rId15"/>
    <p:sldId id="267" r:id="rId16"/>
    <p:sldId id="26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68" d="100"/>
          <a:sy n="68" d="100"/>
        </p:scale>
        <p:origin x="-588" y="-6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13EA71-5347-48E4-A1B4-9C036FD38B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7C6811D5-EBFF-4A8E-84D6-105F46135F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D57DCE82-F453-466F-B613-6936B56AD97B}"/>
              </a:ext>
            </a:extLst>
          </p:cNvPr>
          <p:cNvSpPr>
            <a:spLocks noGrp="1"/>
          </p:cNvSpPr>
          <p:nvPr>
            <p:ph type="dt" sz="half" idx="10"/>
          </p:nvPr>
        </p:nvSpPr>
        <p:spPr/>
        <p:txBody>
          <a:bodyPr/>
          <a:lstStyle/>
          <a:p>
            <a:fld id="{41051898-49DC-4FDA-A592-6626ABE14267}" type="datetimeFigureOut">
              <a:rPr lang="en-IN" smtClean="0"/>
              <a:pPr/>
              <a:t>29-01-2022</a:t>
            </a:fld>
            <a:endParaRPr lang="en-IN"/>
          </a:p>
        </p:txBody>
      </p:sp>
      <p:sp>
        <p:nvSpPr>
          <p:cNvPr id="5" name="Footer Placeholder 4">
            <a:extLst>
              <a:ext uri="{FF2B5EF4-FFF2-40B4-BE49-F238E27FC236}">
                <a16:creationId xmlns:a16="http://schemas.microsoft.com/office/drawing/2014/main" xmlns="" id="{05A04A68-EDB8-422F-8517-A665A2F3262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A4B282EE-1F5C-4F0E-9538-9B554DE46B29}"/>
              </a:ext>
            </a:extLst>
          </p:cNvPr>
          <p:cNvSpPr>
            <a:spLocks noGrp="1"/>
          </p:cNvSpPr>
          <p:nvPr>
            <p:ph type="sldNum" sz="quarter" idx="12"/>
          </p:nvPr>
        </p:nvSpPr>
        <p:spPr/>
        <p:txBody>
          <a:bodyPr/>
          <a:lstStyle/>
          <a:p>
            <a:fld id="{038CCB13-E762-4E07-A417-317DC9952F27}" type="slidenum">
              <a:rPr lang="en-IN" smtClean="0"/>
              <a:pPr/>
              <a:t>‹#›</a:t>
            </a:fld>
            <a:endParaRPr lang="en-IN"/>
          </a:p>
        </p:txBody>
      </p:sp>
    </p:spTree>
    <p:extLst>
      <p:ext uri="{BB962C8B-B14F-4D97-AF65-F5344CB8AC3E}">
        <p14:creationId xmlns:p14="http://schemas.microsoft.com/office/powerpoint/2010/main" xmlns="" val="1142209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412206-C948-4217-8F36-95B27817A50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E63B69D4-8EF7-474A-AA71-3538D9CBBF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76510322-02CF-4CC9-BAE0-1DDF37FFE1C3}"/>
              </a:ext>
            </a:extLst>
          </p:cNvPr>
          <p:cNvSpPr>
            <a:spLocks noGrp="1"/>
          </p:cNvSpPr>
          <p:nvPr>
            <p:ph type="dt" sz="half" idx="10"/>
          </p:nvPr>
        </p:nvSpPr>
        <p:spPr/>
        <p:txBody>
          <a:bodyPr/>
          <a:lstStyle/>
          <a:p>
            <a:fld id="{41051898-49DC-4FDA-A592-6626ABE14267}" type="datetimeFigureOut">
              <a:rPr lang="en-IN" smtClean="0"/>
              <a:pPr/>
              <a:t>29-01-2022</a:t>
            </a:fld>
            <a:endParaRPr lang="en-IN"/>
          </a:p>
        </p:txBody>
      </p:sp>
      <p:sp>
        <p:nvSpPr>
          <p:cNvPr id="5" name="Footer Placeholder 4">
            <a:extLst>
              <a:ext uri="{FF2B5EF4-FFF2-40B4-BE49-F238E27FC236}">
                <a16:creationId xmlns:a16="http://schemas.microsoft.com/office/drawing/2014/main" xmlns="" id="{A6A1BDA1-5E21-45FA-B722-8A2000CE8FD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01DE63E3-4B40-48BC-AD88-844320BFF4E8}"/>
              </a:ext>
            </a:extLst>
          </p:cNvPr>
          <p:cNvSpPr>
            <a:spLocks noGrp="1"/>
          </p:cNvSpPr>
          <p:nvPr>
            <p:ph type="sldNum" sz="quarter" idx="12"/>
          </p:nvPr>
        </p:nvSpPr>
        <p:spPr/>
        <p:txBody>
          <a:bodyPr/>
          <a:lstStyle/>
          <a:p>
            <a:fld id="{038CCB13-E762-4E07-A417-317DC9952F27}" type="slidenum">
              <a:rPr lang="en-IN" smtClean="0"/>
              <a:pPr/>
              <a:t>‹#›</a:t>
            </a:fld>
            <a:endParaRPr lang="en-IN"/>
          </a:p>
        </p:txBody>
      </p:sp>
    </p:spTree>
    <p:extLst>
      <p:ext uri="{BB962C8B-B14F-4D97-AF65-F5344CB8AC3E}">
        <p14:creationId xmlns:p14="http://schemas.microsoft.com/office/powerpoint/2010/main" xmlns="" val="3023512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704A0B5F-2774-436B-9912-5620789FBA7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081BA484-F88C-43A1-9596-BB4A0751B7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5ED64227-81B3-40C3-A416-F678E4B06423}"/>
              </a:ext>
            </a:extLst>
          </p:cNvPr>
          <p:cNvSpPr>
            <a:spLocks noGrp="1"/>
          </p:cNvSpPr>
          <p:nvPr>
            <p:ph type="dt" sz="half" idx="10"/>
          </p:nvPr>
        </p:nvSpPr>
        <p:spPr/>
        <p:txBody>
          <a:bodyPr/>
          <a:lstStyle/>
          <a:p>
            <a:fld id="{41051898-49DC-4FDA-A592-6626ABE14267}" type="datetimeFigureOut">
              <a:rPr lang="en-IN" smtClean="0"/>
              <a:pPr/>
              <a:t>29-01-2022</a:t>
            </a:fld>
            <a:endParaRPr lang="en-IN"/>
          </a:p>
        </p:txBody>
      </p:sp>
      <p:sp>
        <p:nvSpPr>
          <p:cNvPr id="5" name="Footer Placeholder 4">
            <a:extLst>
              <a:ext uri="{FF2B5EF4-FFF2-40B4-BE49-F238E27FC236}">
                <a16:creationId xmlns:a16="http://schemas.microsoft.com/office/drawing/2014/main" xmlns="" id="{2F11D729-735B-425C-8997-AF1886DB88B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FF5DF662-F2E6-4CC6-ACD5-EDC606789F41}"/>
              </a:ext>
            </a:extLst>
          </p:cNvPr>
          <p:cNvSpPr>
            <a:spLocks noGrp="1"/>
          </p:cNvSpPr>
          <p:nvPr>
            <p:ph type="sldNum" sz="quarter" idx="12"/>
          </p:nvPr>
        </p:nvSpPr>
        <p:spPr/>
        <p:txBody>
          <a:bodyPr/>
          <a:lstStyle/>
          <a:p>
            <a:fld id="{038CCB13-E762-4E07-A417-317DC9952F27}" type="slidenum">
              <a:rPr lang="en-IN" smtClean="0"/>
              <a:pPr/>
              <a:t>‹#›</a:t>
            </a:fld>
            <a:endParaRPr lang="en-IN"/>
          </a:p>
        </p:txBody>
      </p:sp>
    </p:spTree>
    <p:extLst>
      <p:ext uri="{BB962C8B-B14F-4D97-AF65-F5344CB8AC3E}">
        <p14:creationId xmlns:p14="http://schemas.microsoft.com/office/powerpoint/2010/main" xmlns="" val="3031296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8EC5E52-A651-403B-8F05-B51088BD98A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1598270A-C67D-4A5C-91C2-DD0A7368FD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734C9C8B-304A-4099-9C4E-5E8EA8240B05}"/>
              </a:ext>
            </a:extLst>
          </p:cNvPr>
          <p:cNvSpPr>
            <a:spLocks noGrp="1"/>
          </p:cNvSpPr>
          <p:nvPr>
            <p:ph type="dt" sz="half" idx="10"/>
          </p:nvPr>
        </p:nvSpPr>
        <p:spPr/>
        <p:txBody>
          <a:bodyPr/>
          <a:lstStyle/>
          <a:p>
            <a:fld id="{41051898-49DC-4FDA-A592-6626ABE14267}" type="datetimeFigureOut">
              <a:rPr lang="en-IN" smtClean="0"/>
              <a:pPr/>
              <a:t>29-01-2022</a:t>
            </a:fld>
            <a:endParaRPr lang="en-IN"/>
          </a:p>
        </p:txBody>
      </p:sp>
      <p:sp>
        <p:nvSpPr>
          <p:cNvPr id="5" name="Footer Placeholder 4">
            <a:extLst>
              <a:ext uri="{FF2B5EF4-FFF2-40B4-BE49-F238E27FC236}">
                <a16:creationId xmlns:a16="http://schemas.microsoft.com/office/drawing/2014/main" xmlns="" id="{A4095BE4-306E-425A-A12C-EB2F5397B53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32A22C99-488F-4CAB-9015-CC8A8948A2E6}"/>
              </a:ext>
            </a:extLst>
          </p:cNvPr>
          <p:cNvSpPr>
            <a:spLocks noGrp="1"/>
          </p:cNvSpPr>
          <p:nvPr>
            <p:ph type="sldNum" sz="quarter" idx="12"/>
          </p:nvPr>
        </p:nvSpPr>
        <p:spPr/>
        <p:txBody>
          <a:bodyPr/>
          <a:lstStyle/>
          <a:p>
            <a:fld id="{038CCB13-E762-4E07-A417-317DC9952F27}" type="slidenum">
              <a:rPr lang="en-IN" smtClean="0"/>
              <a:pPr/>
              <a:t>‹#›</a:t>
            </a:fld>
            <a:endParaRPr lang="en-IN"/>
          </a:p>
        </p:txBody>
      </p:sp>
    </p:spTree>
    <p:extLst>
      <p:ext uri="{BB962C8B-B14F-4D97-AF65-F5344CB8AC3E}">
        <p14:creationId xmlns:p14="http://schemas.microsoft.com/office/powerpoint/2010/main" xmlns="" val="201576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2F911C-8E99-48C8-BD6A-03502D8B0D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8C2833D0-7D35-4F88-BC72-835C390EE5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DB66DBCF-EC60-4E0D-9E35-8D0761C419DC}"/>
              </a:ext>
            </a:extLst>
          </p:cNvPr>
          <p:cNvSpPr>
            <a:spLocks noGrp="1"/>
          </p:cNvSpPr>
          <p:nvPr>
            <p:ph type="dt" sz="half" idx="10"/>
          </p:nvPr>
        </p:nvSpPr>
        <p:spPr/>
        <p:txBody>
          <a:bodyPr/>
          <a:lstStyle/>
          <a:p>
            <a:fld id="{41051898-49DC-4FDA-A592-6626ABE14267}" type="datetimeFigureOut">
              <a:rPr lang="en-IN" smtClean="0"/>
              <a:pPr/>
              <a:t>29-01-2022</a:t>
            </a:fld>
            <a:endParaRPr lang="en-IN"/>
          </a:p>
        </p:txBody>
      </p:sp>
      <p:sp>
        <p:nvSpPr>
          <p:cNvPr id="5" name="Footer Placeholder 4">
            <a:extLst>
              <a:ext uri="{FF2B5EF4-FFF2-40B4-BE49-F238E27FC236}">
                <a16:creationId xmlns:a16="http://schemas.microsoft.com/office/drawing/2014/main" xmlns="" id="{D5E7B3A9-5E33-469F-B256-3749A33DE6E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A3A43CE6-6752-433C-97C3-D5E84AEEC963}"/>
              </a:ext>
            </a:extLst>
          </p:cNvPr>
          <p:cNvSpPr>
            <a:spLocks noGrp="1"/>
          </p:cNvSpPr>
          <p:nvPr>
            <p:ph type="sldNum" sz="quarter" idx="12"/>
          </p:nvPr>
        </p:nvSpPr>
        <p:spPr/>
        <p:txBody>
          <a:bodyPr/>
          <a:lstStyle/>
          <a:p>
            <a:fld id="{038CCB13-E762-4E07-A417-317DC9952F27}" type="slidenum">
              <a:rPr lang="en-IN" smtClean="0"/>
              <a:pPr/>
              <a:t>‹#›</a:t>
            </a:fld>
            <a:endParaRPr lang="en-IN"/>
          </a:p>
        </p:txBody>
      </p:sp>
    </p:spTree>
    <p:extLst>
      <p:ext uri="{BB962C8B-B14F-4D97-AF65-F5344CB8AC3E}">
        <p14:creationId xmlns:p14="http://schemas.microsoft.com/office/powerpoint/2010/main" xmlns="" val="416001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CEFF8A-169E-4373-A8FA-E1443277810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970D17C9-4E62-45ED-A572-6F273C05FB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BCED66F8-1367-4A7F-A4C4-1B7AFD42D5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F6AF2880-8728-4C02-A412-682A0A14068F}"/>
              </a:ext>
            </a:extLst>
          </p:cNvPr>
          <p:cNvSpPr>
            <a:spLocks noGrp="1"/>
          </p:cNvSpPr>
          <p:nvPr>
            <p:ph type="dt" sz="half" idx="10"/>
          </p:nvPr>
        </p:nvSpPr>
        <p:spPr/>
        <p:txBody>
          <a:bodyPr/>
          <a:lstStyle/>
          <a:p>
            <a:fld id="{41051898-49DC-4FDA-A592-6626ABE14267}" type="datetimeFigureOut">
              <a:rPr lang="en-IN" smtClean="0"/>
              <a:pPr/>
              <a:t>29-01-2022</a:t>
            </a:fld>
            <a:endParaRPr lang="en-IN"/>
          </a:p>
        </p:txBody>
      </p:sp>
      <p:sp>
        <p:nvSpPr>
          <p:cNvPr id="6" name="Footer Placeholder 5">
            <a:extLst>
              <a:ext uri="{FF2B5EF4-FFF2-40B4-BE49-F238E27FC236}">
                <a16:creationId xmlns:a16="http://schemas.microsoft.com/office/drawing/2014/main" xmlns="" id="{1F6DF2B0-C0AB-44EC-9E38-86C28C6D990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A0CE370C-D63B-4DB5-AD65-731DBD1CB1C4}"/>
              </a:ext>
            </a:extLst>
          </p:cNvPr>
          <p:cNvSpPr>
            <a:spLocks noGrp="1"/>
          </p:cNvSpPr>
          <p:nvPr>
            <p:ph type="sldNum" sz="quarter" idx="12"/>
          </p:nvPr>
        </p:nvSpPr>
        <p:spPr/>
        <p:txBody>
          <a:bodyPr/>
          <a:lstStyle/>
          <a:p>
            <a:fld id="{038CCB13-E762-4E07-A417-317DC9952F27}" type="slidenum">
              <a:rPr lang="en-IN" smtClean="0"/>
              <a:pPr/>
              <a:t>‹#›</a:t>
            </a:fld>
            <a:endParaRPr lang="en-IN"/>
          </a:p>
        </p:txBody>
      </p:sp>
    </p:spTree>
    <p:extLst>
      <p:ext uri="{BB962C8B-B14F-4D97-AF65-F5344CB8AC3E}">
        <p14:creationId xmlns:p14="http://schemas.microsoft.com/office/powerpoint/2010/main" xmlns="" val="2033877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71E2BF-9707-469F-81FA-41FED56A099C}"/>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C551532C-4D5A-4F71-94C9-EAF6C463A2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0712D351-D742-4A45-BF36-BBCC376717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AE0FE295-6B55-4C72-B4DF-D9CE12F800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0C4A3B31-E547-411A-9C08-9141A42D201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1045D488-D3CA-47D6-B8CD-D5CDB99BBBDC}"/>
              </a:ext>
            </a:extLst>
          </p:cNvPr>
          <p:cNvSpPr>
            <a:spLocks noGrp="1"/>
          </p:cNvSpPr>
          <p:nvPr>
            <p:ph type="dt" sz="half" idx="10"/>
          </p:nvPr>
        </p:nvSpPr>
        <p:spPr/>
        <p:txBody>
          <a:bodyPr/>
          <a:lstStyle/>
          <a:p>
            <a:fld id="{41051898-49DC-4FDA-A592-6626ABE14267}" type="datetimeFigureOut">
              <a:rPr lang="en-IN" smtClean="0"/>
              <a:pPr/>
              <a:t>29-01-2022</a:t>
            </a:fld>
            <a:endParaRPr lang="en-IN"/>
          </a:p>
        </p:txBody>
      </p:sp>
      <p:sp>
        <p:nvSpPr>
          <p:cNvPr id="8" name="Footer Placeholder 7">
            <a:extLst>
              <a:ext uri="{FF2B5EF4-FFF2-40B4-BE49-F238E27FC236}">
                <a16:creationId xmlns:a16="http://schemas.microsoft.com/office/drawing/2014/main" xmlns="" id="{3CD8DED3-B644-4511-864C-07A9C6EDE60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3B19F278-1027-4D26-8805-44419992A519}"/>
              </a:ext>
            </a:extLst>
          </p:cNvPr>
          <p:cNvSpPr>
            <a:spLocks noGrp="1"/>
          </p:cNvSpPr>
          <p:nvPr>
            <p:ph type="sldNum" sz="quarter" idx="12"/>
          </p:nvPr>
        </p:nvSpPr>
        <p:spPr/>
        <p:txBody>
          <a:bodyPr/>
          <a:lstStyle/>
          <a:p>
            <a:fld id="{038CCB13-E762-4E07-A417-317DC9952F27}" type="slidenum">
              <a:rPr lang="en-IN" smtClean="0"/>
              <a:pPr/>
              <a:t>‹#›</a:t>
            </a:fld>
            <a:endParaRPr lang="en-IN"/>
          </a:p>
        </p:txBody>
      </p:sp>
    </p:spTree>
    <p:extLst>
      <p:ext uri="{BB962C8B-B14F-4D97-AF65-F5344CB8AC3E}">
        <p14:creationId xmlns:p14="http://schemas.microsoft.com/office/powerpoint/2010/main" xmlns="" val="3884549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24B089-1ABB-476F-A83B-C344595147B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1231059D-1F76-4268-B567-ED0D12CA985A}"/>
              </a:ext>
            </a:extLst>
          </p:cNvPr>
          <p:cNvSpPr>
            <a:spLocks noGrp="1"/>
          </p:cNvSpPr>
          <p:nvPr>
            <p:ph type="dt" sz="half" idx="10"/>
          </p:nvPr>
        </p:nvSpPr>
        <p:spPr/>
        <p:txBody>
          <a:bodyPr/>
          <a:lstStyle/>
          <a:p>
            <a:fld id="{41051898-49DC-4FDA-A592-6626ABE14267}" type="datetimeFigureOut">
              <a:rPr lang="en-IN" smtClean="0"/>
              <a:pPr/>
              <a:t>29-01-2022</a:t>
            </a:fld>
            <a:endParaRPr lang="en-IN"/>
          </a:p>
        </p:txBody>
      </p:sp>
      <p:sp>
        <p:nvSpPr>
          <p:cNvPr id="4" name="Footer Placeholder 3">
            <a:extLst>
              <a:ext uri="{FF2B5EF4-FFF2-40B4-BE49-F238E27FC236}">
                <a16:creationId xmlns:a16="http://schemas.microsoft.com/office/drawing/2014/main" xmlns="" id="{0EAA0E33-5E89-4E08-A702-A831FC83B3E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C36CBFFB-75BD-4ED0-B170-04B90F489175}"/>
              </a:ext>
            </a:extLst>
          </p:cNvPr>
          <p:cNvSpPr>
            <a:spLocks noGrp="1"/>
          </p:cNvSpPr>
          <p:nvPr>
            <p:ph type="sldNum" sz="quarter" idx="12"/>
          </p:nvPr>
        </p:nvSpPr>
        <p:spPr/>
        <p:txBody>
          <a:bodyPr/>
          <a:lstStyle/>
          <a:p>
            <a:fld id="{038CCB13-E762-4E07-A417-317DC9952F27}" type="slidenum">
              <a:rPr lang="en-IN" smtClean="0"/>
              <a:pPr/>
              <a:t>‹#›</a:t>
            </a:fld>
            <a:endParaRPr lang="en-IN"/>
          </a:p>
        </p:txBody>
      </p:sp>
    </p:spTree>
    <p:extLst>
      <p:ext uri="{BB962C8B-B14F-4D97-AF65-F5344CB8AC3E}">
        <p14:creationId xmlns:p14="http://schemas.microsoft.com/office/powerpoint/2010/main" xmlns="" val="702865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7A23302-C73C-40FA-A5D3-25DB357BF6D4}"/>
              </a:ext>
            </a:extLst>
          </p:cNvPr>
          <p:cNvSpPr>
            <a:spLocks noGrp="1"/>
          </p:cNvSpPr>
          <p:nvPr>
            <p:ph type="dt" sz="half" idx="10"/>
          </p:nvPr>
        </p:nvSpPr>
        <p:spPr/>
        <p:txBody>
          <a:bodyPr/>
          <a:lstStyle/>
          <a:p>
            <a:fld id="{41051898-49DC-4FDA-A592-6626ABE14267}" type="datetimeFigureOut">
              <a:rPr lang="en-IN" smtClean="0"/>
              <a:pPr/>
              <a:t>29-01-2022</a:t>
            </a:fld>
            <a:endParaRPr lang="en-IN"/>
          </a:p>
        </p:txBody>
      </p:sp>
      <p:sp>
        <p:nvSpPr>
          <p:cNvPr id="3" name="Footer Placeholder 2">
            <a:extLst>
              <a:ext uri="{FF2B5EF4-FFF2-40B4-BE49-F238E27FC236}">
                <a16:creationId xmlns:a16="http://schemas.microsoft.com/office/drawing/2014/main" xmlns="" id="{1B4DC670-84E2-4754-A0EB-BB9F1B515568}"/>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DBDBADA4-9D58-40CA-ABA3-4A3C97BD4A69}"/>
              </a:ext>
            </a:extLst>
          </p:cNvPr>
          <p:cNvSpPr>
            <a:spLocks noGrp="1"/>
          </p:cNvSpPr>
          <p:nvPr>
            <p:ph type="sldNum" sz="quarter" idx="12"/>
          </p:nvPr>
        </p:nvSpPr>
        <p:spPr/>
        <p:txBody>
          <a:bodyPr/>
          <a:lstStyle/>
          <a:p>
            <a:fld id="{038CCB13-E762-4E07-A417-317DC9952F27}" type="slidenum">
              <a:rPr lang="en-IN" smtClean="0"/>
              <a:pPr/>
              <a:t>‹#›</a:t>
            </a:fld>
            <a:endParaRPr lang="en-IN"/>
          </a:p>
        </p:txBody>
      </p:sp>
    </p:spTree>
    <p:extLst>
      <p:ext uri="{BB962C8B-B14F-4D97-AF65-F5344CB8AC3E}">
        <p14:creationId xmlns:p14="http://schemas.microsoft.com/office/powerpoint/2010/main" xmlns="" val="1001235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C85358-2DD9-4322-9487-21A8856AB8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1CB3892A-5E10-4A18-AE5E-AFE7852ACA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B7C55604-DB8B-4269-8323-C2610C7CAC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4DCAA53A-9FAA-4A7D-B371-6C15C998BD14}"/>
              </a:ext>
            </a:extLst>
          </p:cNvPr>
          <p:cNvSpPr>
            <a:spLocks noGrp="1"/>
          </p:cNvSpPr>
          <p:nvPr>
            <p:ph type="dt" sz="half" idx="10"/>
          </p:nvPr>
        </p:nvSpPr>
        <p:spPr/>
        <p:txBody>
          <a:bodyPr/>
          <a:lstStyle/>
          <a:p>
            <a:fld id="{41051898-49DC-4FDA-A592-6626ABE14267}" type="datetimeFigureOut">
              <a:rPr lang="en-IN" smtClean="0"/>
              <a:pPr/>
              <a:t>29-01-2022</a:t>
            </a:fld>
            <a:endParaRPr lang="en-IN"/>
          </a:p>
        </p:txBody>
      </p:sp>
      <p:sp>
        <p:nvSpPr>
          <p:cNvPr id="6" name="Footer Placeholder 5">
            <a:extLst>
              <a:ext uri="{FF2B5EF4-FFF2-40B4-BE49-F238E27FC236}">
                <a16:creationId xmlns:a16="http://schemas.microsoft.com/office/drawing/2014/main" xmlns="" id="{9C838691-E981-4237-B79B-4F57903E805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2B0169D2-0F3E-4D33-9ABC-D190FD77960C}"/>
              </a:ext>
            </a:extLst>
          </p:cNvPr>
          <p:cNvSpPr>
            <a:spLocks noGrp="1"/>
          </p:cNvSpPr>
          <p:nvPr>
            <p:ph type="sldNum" sz="quarter" idx="12"/>
          </p:nvPr>
        </p:nvSpPr>
        <p:spPr/>
        <p:txBody>
          <a:bodyPr/>
          <a:lstStyle/>
          <a:p>
            <a:fld id="{038CCB13-E762-4E07-A417-317DC9952F27}" type="slidenum">
              <a:rPr lang="en-IN" smtClean="0"/>
              <a:pPr/>
              <a:t>‹#›</a:t>
            </a:fld>
            <a:endParaRPr lang="en-IN"/>
          </a:p>
        </p:txBody>
      </p:sp>
    </p:spTree>
    <p:extLst>
      <p:ext uri="{BB962C8B-B14F-4D97-AF65-F5344CB8AC3E}">
        <p14:creationId xmlns:p14="http://schemas.microsoft.com/office/powerpoint/2010/main" xmlns="" val="1260410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636FEA-0641-4526-BECB-57D280417F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5A98EB90-DA65-4742-AC9A-072C0B4576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BC514DA4-A25E-47A0-BB2C-9D1550F78E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8E5D149-4850-4F82-A6B3-A0E28482A469}"/>
              </a:ext>
            </a:extLst>
          </p:cNvPr>
          <p:cNvSpPr>
            <a:spLocks noGrp="1"/>
          </p:cNvSpPr>
          <p:nvPr>
            <p:ph type="dt" sz="half" idx="10"/>
          </p:nvPr>
        </p:nvSpPr>
        <p:spPr/>
        <p:txBody>
          <a:bodyPr/>
          <a:lstStyle/>
          <a:p>
            <a:fld id="{41051898-49DC-4FDA-A592-6626ABE14267}" type="datetimeFigureOut">
              <a:rPr lang="en-IN" smtClean="0"/>
              <a:pPr/>
              <a:t>29-01-2022</a:t>
            </a:fld>
            <a:endParaRPr lang="en-IN"/>
          </a:p>
        </p:txBody>
      </p:sp>
      <p:sp>
        <p:nvSpPr>
          <p:cNvPr id="6" name="Footer Placeholder 5">
            <a:extLst>
              <a:ext uri="{FF2B5EF4-FFF2-40B4-BE49-F238E27FC236}">
                <a16:creationId xmlns:a16="http://schemas.microsoft.com/office/drawing/2014/main" xmlns="" id="{9D85B3F4-C654-47D7-8FB6-7EE576DB1EB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A6298600-CC49-4FCF-BF6D-49D3156FE3C7}"/>
              </a:ext>
            </a:extLst>
          </p:cNvPr>
          <p:cNvSpPr>
            <a:spLocks noGrp="1"/>
          </p:cNvSpPr>
          <p:nvPr>
            <p:ph type="sldNum" sz="quarter" idx="12"/>
          </p:nvPr>
        </p:nvSpPr>
        <p:spPr/>
        <p:txBody>
          <a:bodyPr/>
          <a:lstStyle/>
          <a:p>
            <a:fld id="{038CCB13-E762-4E07-A417-317DC9952F27}" type="slidenum">
              <a:rPr lang="en-IN" smtClean="0"/>
              <a:pPr/>
              <a:t>‹#›</a:t>
            </a:fld>
            <a:endParaRPr lang="en-IN"/>
          </a:p>
        </p:txBody>
      </p:sp>
    </p:spTree>
    <p:extLst>
      <p:ext uri="{BB962C8B-B14F-4D97-AF65-F5344CB8AC3E}">
        <p14:creationId xmlns:p14="http://schemas.microsoft.com/office/powerpoint/2010/main" xmlns="" val="1161060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2000"/>
            <a:lum/>
          </a:blip>
          <a:srcRect/>
          <a:stretch>
            <a:fillRect t="-16000" b="-16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C82973A5-D496-4EEF-8C33-5F7FC1E071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EB744B14-B6B9-4DE0-8567-ACE6107E93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9AA8484A-C1BD-47C3-B903-9383AFEB2A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51898-49DC-4FDA-A592-6626ABE14267}" type="datetimeFigureOut">
              <a:rPr lang="en-IN" smtClean="0"/>
              <a:pPr/>
              <a:t>29-01-2022</a:t>
            </a:fld>
            <a:endParaRPr lang="en-IN"/>
          </a:p>
        </p:txBody>
      </p:sp>
      <p:sp>
        <p:nvSpPr>
          <p:cNvPr id="5" name="Footer Placeholder 4">
            <a:extLst>
              <a:ext uri="{FF2B5EF4-FFF2-40B4-BE49-F238E27FC236}">
                <a16:creationId xmlns:a16="http://schemas.microsoft.com/office/drawing/2014/main" xmlns="" id="{CF95F2CC-CDA9-4BE5-9CC9-F077AFDADA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1B5411F0-701B-4C20-81AF-DC4E8D20B0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8CCB13-E762-4E07-A417-317DC9952F27}" type="slidenum">
              <a:rPr lang="en-IN" smtClean="0"/>
              <a:pPr/>
              <a:t>‹#›</a:t>
            </a:fld>
            <a:endParaRPr lang="en-IN"/>
          </a:p>
        </p:txBody>
      </p:sp>
    </p:spTree>
    <p:extLst>
      <p:ext uri="{BB962C8B-B14F-4D97-AF65-F5344CB8AC3E}">
        <p14:creationId xmlns:p14="http://schemas.microsoft.com/office/powerpoint/2010/main" xmlns="" val="2601713631"/>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en.wikipedia.org/wiki/Human_impact_on_the_environment"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Environmental_psychology"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hyperlink" Target="https://en.wikipedia.org/wiki/Robert_Gifford_(psychologist)"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en.wikipedia.org/wiki/Meta-analysis" TargetMode="External"/><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hyperlink" Target="https://en.wikipedia.org/wiki/Political_party" TargetMode="External"/><Relationship Id="rId4" Type="http://schemas.openxmlformats.org/officeDocument/2006/relationships/hyperlink" Target="https://en.wikipedia.org/wiki/Correlation_and_dependence"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pubmed.ncbi.nlm.nih.gov/21553954" TargetMode="External"/><Relationship Id="rId3" Type="http://schemas.openxmlformats.org/officeDocument/2006/relationships/hyperlink" Target="https://en.wikipedia.org/wiki/Doi_(identifier)" TargetMode="External"/><Relationship Id="rId7" Type="http://schemas.openxmlformats.org/officeDocument/2006/relationships/hyperlink" Target="https://en.wikipedia.org/wiki/PMID_(identifier)" TargetMode="Externa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hyperlink" Target="https://www.worldcat.org/issn/1935-990X" TargetMode="External"/><Relationship Id="rId11" Type="http://schemas.openxmlformats.org/officeDocument/2006/relationships/hyperlink" Target="https://link.springer.com/referenceworkentry/10.1007/978-3-319-63951-2_160-1" TargetMode="External"/><Relationship Id="rId5" Type="http://schemas.openxmlformats.org/officeDocument/2006/relationships/hyperlink" Target="https://en.wikipedia.org/wiki/ISSN_(identifier)" TargetMode="External"/><Relationship Id="rId10" Type="http://schemas.openxmlformats.org/officeDocument/2006/relationships/hyperlink" Target="https://www.futurelearn.com/info/courses/achieving-sustainable-development/0/steps/35494" TargetMode="External"/><Relationship Id="rId4" Type="http://schemas.openxmlformats.org/officeDocument/2006/relationships/hyperlink" Target="https://doi.org/10.1037/a0023566" TargetMode="External"/><Relationship Id="rId9" Type="http://schemas.openxmlformats.org/officeDocument/2006/relationships/hyperlink" Target="https://en.wikipedia.org/wiki/Barriers_to_pro-environmental_behaviou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D2E7FE-03E6-4D33-BF70-6E0D2A1CD8B4}"/>
              </a:ext>
            </a:extLst>
          </p:cNvPr>
          <p:cNvSpPr>
            <a:spLocks noGrp="1"/>
          </p:cNvSpPr>
          <p:nvPr>
            <p:ph type="ctrTitle"/>
          </p:nvPr>
        </p:nvSpPr>
        <p:spPr>
          <a:xfrm>
            <a:off x="314868" y="642770"/>
            <a:ext cx="10714204" cy="2202030"/>
          </a:xfrm>
        </p:spPr>
        <p:txBody>
          <a:bodyPr>
            <a:noAutofit/>
          </a:bodyPr>
          <a:lstStyle/>
          <a:p>
            <a:r>
              <a:rPr lang="en-IN" sz="4800" b="1" dirty="0"/>
              <a:t>D</a:t>
            </a:r>
            <a:r>
              <a:rPr lang="en-IN" sz="3600" b="1" dirty="0" smtClean="0"/>
              <a:t>eveloping</a:t>
            </a:r>
            <a:r>
              <a:rPr lang="en-IN" sz="4800" b="1" dirty="0" smtClean="0"/>
              <a:t> A</a:t>
            </a:r>
            <a:r>
              <a:rPr lang="en-IN" sz="3600" b="1" dirty="0" smtClean="0"/>
              <a:t>ttitudes</a:t>
            </a:r>
            <a:r>
              <a:rPr lang="en-IN" sz="4800" b="1" dirty="0" smtClean="0"/>
              <a:t> a</a:t>
            </a:r>
            <a:r>
              <a:rPr lang="en-IN" sz="3600" b="1" dirty="0" smtClean="0"/>
              <a:t>nd</a:t>
            </a:r>
            <a:r>
              <a:rPr lang="en-IN" sz="4800" b="1" dirty="0" smtClean="0"/>
              <a:t> </a:t>
            </a:r>
            <a:r>
              <a:rPr lang="en-IN" sz="4800" b="1" dirty="0"/>
              <a:t/>
            </a:r>
            <a:br>
              <a:rPr lang="en-IN" sz="4800" b="1" dirty="0"/>
            </a:br>
            <a:r>
              <a:rPr lang="en-IN" sz="4800" b="1" dirty="0"/>
              <a:t>		B</a:t>
            </a:r>
            <a:r>
              <a:rPr lang="en-IN" sz="3600" b="1" dirty="0"/>
              <a:t>ehaviours</a:t>
            </a:r>
            <a:r>
              <a:rPr lang="en-IN" sz="4800" b="1" dirty="0"/>
              <a:t> </a:t>
            </a:r>
            <a:r>
              <a:rPr lang="en-IN" sz="4800" b="1" dirty="0" smtClean="0"/>
              <a:t>f</a:t>
            </a:r>
            <a:r>
              <a:rPr lang="en-IN" sz="3600" b="1" dirty="0" smtClean="0"/>
              <a:t>or</a:t>
            </a:r>
            <a:r>
              <a:rPr lang="en-IN" sz="4800" b="1" dirty="0" smtClean="0"/>
              <a:t> </a:t>
            </a:r>
            <a:r>
              <a:rPr lang="en-IN" sz="4800" b="1" dirty="0"/>
              <a:t>S</a:t>
            </a:r>
            <a:r>
              <a:rPr lang="en-IN" sz="3600" b="1" dirty="0"/>
              <a:t>ustainable</a:t>
            </a:r>
            <a:r>
              <a:rPr lang="en-IN" sz="4800" b="1" dirty="0"/>
              <a:t> D</a:t>
            </a:r>
            <a:r>
              <a:rPr lang="en-IN" sz="3600" b="1" dirty="0"/>
              <a:t>evelopment</a:t>
            </a:r>
            <a:r>
              <a:rPr lang="en-IN" sz="4800" b="1" dirty="0"/>
              <a:t> </a:t>
            </a:r>
          </a:p>
        </p:txBody>
      </p:sp>
      <p:sp>
        <p:nvSpPr>
          <p:cNvPr id="3" name="TextBox 2"/>
          <p:cNvSpPr txBox="1"/>
          <p:nvPr/>
        </p:nvSpPr>
        <p:spPr>
          <a:xfrm>
            <a:off x="4368800" y="4064000"/>
            <a:ext cx="7001165" cy="1200329"/>
          </a:xfrm>
          <a:prstGeom prst="rect">
            <a:avLst/>
          </a:prstGeom>
          <a:noFill/>
        </p:spPr>
        <p:txBody>
          <a:bodyPr wrap="square" rtlCol="0">
            <a:spAutoFit/>
          </a:bodyPr>
          <a:lstStyle/>
          <a:p>
            <a:r>
              <a:rPr lang="en-US" sz="2400" b="1" dirty="0" smtClean="0"/>
              <a:t>Dr. </a:t>
            </a:r>
            <a:r>
              <a:rPr lang="en-US" sz="2400" b="1" dirty="0" err="1" smtClean="0"/>
              <a:t>Hema</a:t>
            </a:r>
            <a:r>
              <a:rPr lang="en-US" sz="2400" b="1" dirty="0" smtClean="0"/>
              <a:t> </a:t>
            </a:r>
            <a:r>
              <a:rPr lang="en-US" sz="2400" b="1" dirty="0" err="1" smtClean="0"/>
              <a:t>Kumari</a:t>
            </a:r>
            <a:r>
              <a:rPr lang="en-US" sz="2400" b="1" dirty="0" smtClean="0"/>
              <a:t> </a:t>
            </a:r>
            <a:r>
              <a:rPr lang="en-US" sz="2400" b="1" dirty="0" err="1" smtClean="0"/>
              <a:t>Mehar</a:t>
            </a:r>
            <a:r>
              <a:rPr lang="en-US" sz="2400" b="1" dirty="0" smtClean="0"/>
              <a:t>, Assistant Professor,</a:t>
            </a:r>
          </a:p>
          <a:p>
            <a:r>
              <a:rPr lang="en-US" sz="2400" b="1" dirty="0" smtClean="0"/>
              <a:t>Department of Psychology, UCSSH,</a:t>
            </a:r>
          </a:p>
          <a:p>
            <a:r>
              <a:rPr lang="en-US" sz="2400" b="1" dirty="0" smtClean="0"/>
              <a:t> </a:t>
            </a:r>
            <a:r>
              <a:rPr lang="en-US" sz="2400" b="1" dirty="0" err="1" smtClean="0"/>
              <a:t>Mohanlal</a:t>
            </a:r>
            <a:r>
              <a:rPr lang="en-US" sz="2400" b="1" dirty="0" smtClean="0"/>
              <a:t> </a:t>
            </a:r>
            <a:r>
              <a:rPr lang="en-US" sz="2400" b="1" dirty="0" err="1" smtClean="0"/>
              <a:t>Sukhadia</a:t>
            </a:r>
            <a:r>
              <a:rPr lang="en-US" sz="2400" b="1" dirty="0" smtClean="0"/>
              <a:t> University , Udaipur, Rajasthan</a:t>
            </a:r>
            <a:endParaRPr lang="en-US" sz="2400" b="1" dirty="0"/>
          </a:p>
        </p:txBody>
      </p:sp>
    </p:spTree>
    <p:extLst>
      <p:ext uri="{BB962C8B-B14F-4D97-AF65-F5344CB8AC3E}">
        <p14:creationId xmlns:p14="http://schemas.microsoft.com/office/powerpoint/2010/main" xmlns="" val="3389350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8B32C37-B7B7-4D93-A526-ED49C02AEFAA}"/>
              </a:ext>
            </a:extLst>
          </p:cNvPr>
          <p:cNvSpPr>
            <a:spLocks noGrp="1"/>
          </p:cNvSpPr>
          <p:nvPr>
            <p:ph idx="1"/>
          </p:nvPr>
        </p:nvSpPr>
        <p:spPr>
          <a:xfrm>
            <a:off x="0" y="0"/>
            <a:ext cx="12192000" cy="6858000"/>
          </a:xfrm>
          <a:blipFill>
            <a:blip r:embed="rId2">
              <a:alphaModFix amt="52000"/>
            </a:blip>
            <a:stretch>
              <a:fillRect/>
            </a:stretch>
          </a:blipFill>
        </p:spPr>
        <p:txBody>
          <a:bodyPr>
            <a:normAutofit/>
          </a:bodyPr>
          <a:lstStyle/>
          <a:p>
            <a:pPr marL="0" indent="0">
              <a:buNone/>
            </a:pPr>
            <a:endParaRPr lang="en-IN" sz="3200" dirty="0">
              <a:latin typeface="Times New Roman" panose="02020603050405020304" pitchFamily="18" charset="0"/>
              <a:cs typeface="Times New Roman" panose="02020603050405020304" pitchFamily="18" charset="0"/>
            </a:endParaRPr>
          </a:p>
          <a:p>
            <a:pPr marL="0" indent="0">
              <a:buNone/>
            </a:pPr>
            <a:endParaRPr lang="en-IN" sz="3200" dirty="0">
              <a:latin typeface="Times New Roman" panose="02020603050405020304" pitchFamily="18" charset="0"/>
              <a:cs typeface="Times New Roman" panose="02020603050405020304" pitchFamily="18" charset="0"/>
            </a:endParaRPr>
          </a:p>
          <a:p>
            <a:r>
              <a:rPr lang="en-US" sz="2000" b="0" i="0" dirty="0">
                <a:solidFill>
                  <a:srgbClr val="000000"/>
                </a:solidFill>
                <a:effectLst/>
                <a:latin typeface="Arial" panose="020B0604020202020204" pitchFamily="34" charset="0"/>
              </a:rPr>
              <a:t>Pro-environmental behavior, also known as green-, sustainable-, or environmentally-friendly (eco-friendly) behavior, is defined as behaviors in which individuals take protective actions toward the environment. </a:t>
            </a:r>
          </a:p>
          <a:p>
            <a:r>
              <a:rPr lang="en-US" sz="2000" dirty="0">
                <a:solidFill>
                  <a:srgbClr val="000000"/>
                </a:solidFill>
                <a:latin typeface="Arial" panose="020B0604020202020204" pitchFamily="34" charset="0"/>
                <a:cs typeface="Times New Roman" panose="02020603050405020304" pitchFamily="18" charset="0"/>
              </a:rPr>
              <a:t> </a:t>
            </a:r>
            <a:r>
              <a:rPr lang="en-US" sz="2000" b="0" i="0" dirty="0">
                <a:solidFill>
                  <a:srgbClr val="000000"/>
                </a:solidFill>
                <a:effectLst/>
                <a:latin typeface="Arial" panose="020B0604020202020204" pitchFamily="34" charset="0"/>
              </a:rPr>
              <a:t>PEBs include responsibly engaging with outdoors or recycling household waste and recycling but also can be adaptive responses to the impact of climate change such as purchasing sustainable products (e.g., local food, green cleaning products), conserving water or energy, or changing travel modes (e.g., from driving to walking or cycling) to buying an electric vehicle or building an off-grid home</a:t>
            </a:r>
            <a:r>
              <a:rPr lang="en-US" sz="2000" dirty="0">
                <a:solidFill>
                  <a:srgbClr val="000000"/>
                </a:solidFill>
                <a:latin typeface="Arial" panose="020B0604020202020204" pitchFamily="34" charset="0"/>
              </a:rPr>
              <a:t>. </a:t>
            </a:r>
          </a:p>
          <a:p>
            <a:pPr marL="0" indent="0">
              <a:buNone/>
            </a:pPr>
            <a:endParaRPr lang="en-US" sz="2000" dirty="0">
              <a:solidFill>
                <a:srgbClr val="000000"/>
              </a:solidFill>
              <a:latin typeface="Arial" panose="020B0604020202020204" pitchFamily="34" charset="0"/>
              <a:cs typeface="Times New Roman" panose="02020603050405020304" pitchFamily="18" charset="0"/>
            </a:endParaRPr>
          </a:p>
          <a:p>
            <a:pPr marL="0" indent="0">
              <a:buNone/>
            </a:pPr>
            <a:endParaRPr lang="en-US" sz="2000" dirty="0">
              <a:solidFill>
                <a:srgbClr val="000000"/>
              </a:solidFill>
              <a:latin typeface="Arial" panose="020B0604020202020204" pitchFamily="34"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xmlns="" id="{0A0BC3D7-E9C0-4CC2-A86E-F985CFBCA237}"/>
              </a:ext>
            </a:extLst>
          </p:cNvPr>
          <p:cNvSpPr/>
          <p:nvPr/>
        </p:nvSpPr>
        <p:spPr>
          <a:xfrm>
            <a:off x="2810435" y="295835"/>
            <a:ext cx="5378824" cy="59167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sz="3200" dirty="0">
                <a:latin typeface="Times New Roman" panose="02020603050405020304" pitchFamily="18" charset="0"/>
                <a:cs typeface="Times New Roman" panose="02020603050405020304" pitchFamily="18" charset="0"/>
              </a:rPr>
              <a:t>Pro- Environmental Behaviour </a:t>
            </a:r>
          </a:p>
        </p:txBody>
      </p:sp>
      <p:pic>
        <p:nvPicPr>
          <p:cNvPr id="10" name="Picture 9">
            <a:extLst>
              <a:ext uri="{FF2B5EF4-FFF2-40B4-BE49-F238E27FC236}">
                <a16:creationId xmlns:a16="http://schemas.microsoft.com/office/drawing/2014/main" xmlns="" id="{685D1CB4-51B1-46C9-A9F0-32B84293846C}"/>
              </a:ext>
            </a:extLst>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7428925" y="3702911"/>
            <a:ext cx="4353515" cy="2859254"/>
          </a:xfrm>
          <a:prstGeom prst="rect">
            <a:avLst/>
          </a:prstGeom>
        </p:spPr>
      </p:pic>
    </p:spTree>
    <p:extLst>
      <p:ext uri="{BB962C8B-B14F-4D97-AF65-F5344CB8AC3E}">
        <p14:creationId xmlns:p14="http://schemas.microsoft.com/office/powerpoint/2010/main" xmlns="" val="1382197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786780C-363D-4A73-9FC5-C571ED2E73A9}"/>
              </a:ext>
            </a:extLst>
          </p:cNvPr>
          <p:cNvSpPr>
            <a:spLocks noGrp="1"/>
          </p:cNvSpPr>
          <p:nvPr>
            <p:ph idx="1"/>
          </p:nvPr>
        </p:nvSpPr>
        <p:spPr>
          <a:xfrm>
            <a:off x="0" y="0"/>
            <a:ext cx="12192000" cy="6858000"/>
          </a:xfrm>
          <a:blipFill>
            <a:blip r:embed="rId2">
              <a:alphaModFix amt="52000"/>
            </a:blip>
            <a:stretch>
              <a:fillRect/>
            </a:stretch>
          </a:blipFill>
        </p:spPr>
        <p:txBody>
          <a:bodyPr/>
          <a:lstStyle/>
          <a:p>
            <a:endParaRPr lang="en-IN" dirty="0"/>
          </a:p>
          <a:p>
            <a:endParaRPr lang="en-IN" dirty="0"/>
          </a:p>
          <a:p>
            <a:endParaRPr lang="en-IN" dirty="0"/>
          </a:p>
          <a:p>
            <a:r>
              <a:rPr lang="en-US" sz="2400" b="0" i="0" dirty="0">
                <a:solidFill>
                  <a:srgbClr val="202122"/>
                </a:solidFill>
                <a:effectLst/>
                <a:latin typeface="Times New Roman" panose="02020603050405020304" pitchFamily="18" charset="0"/>
                <a:cs typeface="Times New Roman" panose="02020603050405020304" pitchFamily="18" charset="0"/>
              </a:rPr>
              <a:t>Pro-environmental behaviour is behaviour that </a:t>
            </a:r>
            <a:r>
              <a:rPr lang="en-US" sz="2400" b="0" i="0" u="none" strike="noStrike" dirty="0">
                <a:solidFill>
                  <a:srgbClr val="0645AD"/>
                </a:solidFill>
                <a:effectLst/>
                <a:latin typeface="Times New Roman" panose="02020603050405020304" pitchFamily="18" charset="0"/>
                <a:cs typeface="Times New Roman" panose="02020603050405020304" pitchFamily="18" charset="0"/>
                <a:hlinkClick r:id="rId3" tooltip="Human impact on the environment"/>
              </a:rPr>
              <a:t>a person consciously chooses in order to minimize the negative impact of their actions on the environment</a:t>
            </a:r>
            <a:r>
              <a:rPr lang="en-US" sz="2000" u="none" strike="noStrike" dirty="0">
                <a:solidFill>
                  <a:srgbClr val="202122"/>
                </a:solidFill>
                <a:latin typeface="Times New Roman" panose="02020603050405020304" pitchFamily="18" charset="0"/>
                <a:cs typeface="Times New Roman" panose="02020603050405020304" pitchFamily="18" charset="0"/>
              </a:rPr>
              <a:t>. </a:t>
            </a:r>
            <a:endParaRPr lang="en-US" sz="3200" b="1" i="0" dirty="0">
              <a:solidFill>
                <a:srgbClr val="202122"/>
              </a:solidFill>
              <a:effectLst/>
              <a:latin typeface="Times New Roman" panose="02020603050405020304" pitchFamily="18" charset="0"/>
              <a:cs typeface="Times New Roman" panose="02020603050405020304" pitchFamily="18" charset="0"/>
            </a:endParaRPr>
          </a:p>
          <a:p>
            <a:r>
              <a:rPr lang="en-US" sz="2400" b="1" i="0" dirty="0">
                <a:solidFill>
                  <a:srgbClr val="202122"/>
                </a:solidFill>
                <a:effectLst/>
                <a:latin typeface="Times New Roman" panose="02020603050405020304" pitchFamily="18" charset="0"/>
                <a:cs typeface="Times New Roman" panose="02020603050405020304" pitchFamily="18" charset="0"/>
              </a:rPr>
              <a:t>Barriers to pro-environmental behaviour</a:t>
            </a:r>
            <a:r>
              <a:rPr lang="en-US" sz="2400" b="0" i="0" dirty="0">
                <a:solidFill>
                  <a:srgbClr val="202122"/>
                </a:solidFill>
                <a:effectLst/>
                <a:latin typeface="Times New Roman" panose="02020603050405020304" pitchFamily="18" charset="0"/>
                <a:cs typeface="Times New Roman" panose="02020603050405020304" pitchFamily="18" charset="0"/>
              </a:rPr>
              <a:t> are the numerous factors that hinder individuals when they try to adjust their behaviours toward living more sustainable lifestyles. </a:t>
            </a:r>
          </a:p>
          <a:p>
            <a:r>
              <a:rPr lang="en-US" sz="2400" b="0" i="0" dirty="0">
                <a:solidFill>
                  <a:srgbClr val="202122"/>
                </a:solidFill>
                <a:effectLst/>
                <a:latin typeface="Times New Roman" panose="02020603050405020304" pitchFamily="18" charset="0"/>
                <a:cs typeface="Times New Roman" panose="02020603050405020304" pitchFamily="18" charset="0"/>
              </a:rPr>
              <a:t>Generally, these barriers can be separated into larger categories: psychological, social/cultural, financial and structural.</a:t>
            </a:r>
            <a:endParaRPr lang="en-IN" sz="3600" b="0" i="0"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IN" dirty="0"/>
          </a:p>
          <a:p>
            <a:pPr marL="0" indent="0">
              <a:buNone/>
            </a:pPr>
            <a:endParaRPr lang="en-IN" dirty="0"/>
          </a:p>
        </p:txBody>
      </p:sp>
      <p:sp>
        <p:nvSpPr>
          <p:cNvPr id="4" name="Rectangle: Rounded Corners 3">
            <a:extLst>
              <a:ext uri="{FF2B5EF4-FFF2-40B4-BE49-F238E27FC236}">
                <a16:creationId xmlns:a16="http://schemas.microsoft.com/office/drawing/2014/main" xmlns="" id="{3C9963A1-4761-4FE4-BAF7-BE3921EC870F}"/>
              </a:ext>
            </a:extLst>
          </p:cNvPr>
          <p:cNvSpPr/>
          <p:nvPr/>
        </p:nvSpPr>
        <p:spPr>
          <a:xfrm>
            <a:off x="1761564" y="228600"/>
            <a:ext cx="9587754" cy="77993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en-IN" i="0" dirty="0">
                <a:ln w="0"/>
                <a:solidFill>
                  <a:schemeClr val="tx1"/>
                </a:solidFill>
                <a:effectLst>
                  <a:outerShdw blurRad="38100" dist="19050" dir="2700000" algn="tl" rotWithShape="0">
                    <a:schemeClr val="dk1">
                      <a:alpha val="40000"/>
                    </a:schemeClr>
                  </a:outerShdw>
                </a:effectLst>
                <a:latin typeface="Linux Libertine"/>
              </a:rPr>
              <a:t>	</a:t>
            </a:r>
            <a:r>
              <a:rPr lang="en-IN" sz="3200" i="0" dirty="0">
                <a:ln w="0"/>
                <a:solidFill>
                  <a:schemeClr val="tx1"/>
                </a:solidFill>
                <a:effectLst>
                  <a:outerShdw blurRad="38100" dist="19050" dir="2700000" algn="tl" rotWithShape="0">
                    <a:schemeClr val="dk1">
                      <a:alpha val="40000"/>
                    </a:schemeClr>
                  </a:outerShdw>
                </a:effectLst>
                <a:latin typeface="Linux Libertine"/>
              </a:rPr>
              <a:t>Barriers to pro-environmental behaviour</a:t>
            </a:r>
            <a:endParaRPr lang="en-IN" i="0" dirty="0">
              <a:ln w="0"/>
              <a:solidFill>
                <a:schemeClr val="tx1"/>
              </a:solidFill>
              <a:effectLst>
                <a:outerShdw blurRad="38100" dist="19050" dir="2700000" algn="tl" rotWithShape="0">
                  <a:schemeClr val="dk1">
                    <a:alpha val="40000"/>
                  </a:schemeClr>
                </a:outerShdw>
              </a:effectLst>
              <a:latin typeface="Linux Libertine"/>
            </a:endParaRPr>
          </a:p>
        </p:txBody>
      </p:sp>
      <p:pic>
        <p:nvPicPr>
          <p:cNvPr id="6" name="Picture 5">
            <a:extLst>
              <a:ext uri="{FF2B5EF4-FFF2-40B4-BE49-F238E27FC236}">
                <a16:creationId xmlns:a16="http://schemas.microsoft.com/office/drawing/2014/main" xmlns="" id="{E7FFD838-AA71-407F-8965-B548D4DA08A2}"/>
              </a:ext>
            </a:extLst>
          </p:cNvPr>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5821712" y="3869777"/>
            <a:ext cx="5527606" cy="2880647"/>
          </a:xfrm>
          <a:prstGeom prst="rect">
            <a:avLst/>
          </a:prstGeom>
        </p:spPr>
      </p:pic>
    </p:spTree>
    <p:extLst>
      <p:ext uri="{BB962C8B-B14F-4D97-AF65-F5344CB8AC3E}">
        <p14:creationId xmlns:p14="http://schemas.microsoft.com/office/powerpoint/2010/main" xmlns="" val="1045781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DF4CFF7-1B72-4911-AEFE-D36FE7104D58}"/>
              </a:ext>
            </a:extLst>
          </p:cNvPr>
          <p:cNvSpPr>
            <a:spLocks noGrp="1"/>
          </p:cNvSpPr>
          <p:nvPr>
            <p:ph idx="1"/>
          </p:nvPr>
        </p:nvSpPr>
        <p:spPr>
          <a:xfrm>
            <a:off x="0" y="0"/>
            <a:ext cx="12070080" cy="6858000"/>
          </a:xfrm>
          <a:blipFill>
            <a:blip r:embed="rId2">
              <a:alphaModFix amt="52000"/>
            </a:blip>
            <a:stretch>
              <a:fillRect/>
            </a:stretch>
          </a:blipFill>
        </p:spPr>
        <p:txBody>
          <a:bodyPr/>
          <a:lstStyle/>
          <a:p>
            <a:endParaRPr lang="en-IN" sz="3200" b="0" i="0" dirty="0">
              <a:solidFill>
                <a:srgbClr val="000000"/>
              </a:solidFill>
              <a:effectLst/>
              <a:latin typeface="Linux Libertine"/>
            </a:endParaRPr>
          </a:p>
          <a:p>
            <a:pPr marL="0" indent="0">
              <a:buNone/>
            </a:pPr>
            <a:r>
              <a:rPr lang="en-IN" sz="3200" dirty="0">
                <a:solidFill>
                  <a:srgbClr val="000000"/>
                </a:solidFill>
                <a:latin typeface="Linux Libertine"/>
              </a:rPr>
              <a:t>			</a:t>
            </a:r>
            <a:endParaRPr lang="en-IN" sz="3200" b="0" i="0" dirty="0">
              <a:solidFill>
                <a:srgbClr val="000000"/>
              </a:solidFill>
              <a:effectLst/>
              <a:latin typeface="Linux Libertine"/>
            </a:endParaRPr>
          </a:p>
          <a:p>
            <a:pPr>
              <a:buFont typeface="Wingdings" panose="05000000000000000000" pitchFamily="2" charset="2"/>
              <a:buChar char="Ø"/>
            </a:pPr>
            <a:endParaRPr lang="en-US" sz="2600" b="0" i="0" dirty="0">
              <a:solidFill>
                <a:srgbClr val="202122"/>
              </a:solidFill>
              <a:effectLst/>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2600" b="0" i="0" dirty="0">
                <a:solidFill>
                  <a:srgbClr val="202122"/>
                </a:solidFill>
                <a:effectLst/>
                <a:latin typeface="Times New Roman" panose="02020603050405020304" pitchFamily="18" charset="0"/>
                <a:cs typeface="Times New Roman" panose="02020603050405020304" pitchFamily="18" charset="0"/>
              </a:rPr>
              <a:t> A known researcher in the field, </a:t>
            </a:r>
            <a:r>
              <a:rPr lang="en-US" sz="2600" b="0" i="0" u="none" strike="noStrike" dirty="0">
                <a:solidFill>
                  <a:srgbClr val="0645AD"/>
                </a:solidFill>
                <a:effectLst/>
                <a:latin typeface="Times New Roman" panose="02020603050405020304" pitchFamily="18" charset="0"/>
                <a:cs typeface="Times New Roman" panose="02020603050405020304" pitchFamily="18" charset="0"/>
                <a:hlinkClick r:id="rId3" tooltip="Environmental psychology"/>
              </a:rPr>
              <a:t>environmental psychologist</a:t>
            </a:r>
            <a:r>
              <a:rPr lang="en-US" sz="2600" b="0" i="0" dirty="0">
                <a:solidFill>
                  <a:srgbClr val="202122"/>
                </a:solidFill>
                <a:effectLst/>
                <a:latin typeface="Times New Roman" panose="02020603050405020304" pitchFamily="18" charset="0"/>
                <a:cs typeface="Times New Roman" panose="02020603050405020304" pitchFamily="18" charset="0"/>
              </a:rPr>
              <a:t> </a:t>
            </a:r>
            <a:r>
              <a:rPr lang="en-US" sz="2600" b="0" i="0" u="none" strike="noStrike" dirty="0">
                <a:solidFill>
                  <a:srgbClr val="0645AD"/>
                </a:solidFill>
                <a:effectLst/>
                <a:latin typeface="Times New Roman" panose="02020603050405020304" pitchFamily="18" charset="0"/>
                <a:cs typeface="Times New Roman" panose="02020603050405020304" pitchFamily="18" charset="0"/>
                <a:hlinkClick r:id="rId4" tooltip="Robert Gifford (psychologist)"/>
              </a:rPr>
              <a:t>Robert Gifford</a:t>
            </a:r>
            <a:r>
              <a:rPr lang="en-US" sz="2600" b="0" i="0" dirty="0">
                <a:solidFill>
                  <a:srgbClr val="202122"/>
                </a:solidFill>
                <a:effectLst/>
                <a:latin typeface="Times New Roman" panose="02020603050405020304" pitchFamily="18" charset="0"/>
                <a:cs typeface="Times New Roman" panose="02020603050405020304" pitchFamily="18" charset="0"/>
              </a:rPr>
              <a:t>, has identified 33 of these barriers, barriers that he has termed “</a:t>
            </a:r>
            <a:r>
              <a:rPr lang="en-US" sz="2600" b="1" i="0" dirty="0">
                <a:solidFill>
                  <a:srgbClr val="202122"/>
                </a:solidFill>
                <a:effectLst/>
                <a:latin typeface="Times New Roman" panose="02020603050405020304" pitchFamily="18" charset="0"/>
                <a:cs typeface="Times New Roman" panose="02020603050405020304" pitchFamily="18" charset="0"/>
              </a:rPr>
              <a:t>The</a:t>
            </a:r>
            <a:r>
              <a:rPr lang="en-US" sz="2600" b="0" i="0" dirty="0">
                <a:solidFill>
                  <a:srgbClr val="202122"/>
                </a:solidFill>
                <a:effectLst/>
                <a:latin typeface="Times New Roman" panose="02020603050405020304" pitchFamily="18" charset="0"/>
                <a:cs typeface="Times New Roman" panose="02020603050405020304" pitchFamily="18" charset="0"/>
              </a:rPr>
              <a:t> </a:t>
            </a:r>
            <a:r>
              <a:rPr lang="en-US" sz="2600" b="1" i="0" dirty="0">
                <a:solidFill>
                  <a:srgbClr val="202122"/>
                </a:solidFill>
                <a:effectLst/>
                <a:latin typeface="Times New Roman" panose="02020603050405020304" pitchFamily="18" charset="0"/>
                <a:cs typeface="Times New Roman" panose="02020603050405020304" pitchFamily="18" charset="0"/>
              </a:rPr>
              <a:t>Dragons of Inaction.</a:t>
            </a:r>
            <a:r>
              <a:rPr lang="en-US" sz="2600" b="0" i="0" dirty="0">
                <a:solidFill>
                  <a:srgbClr val="202122"/>
                </a:solidFill>
                <a:effectLst/>
                <a:latin typeface="Times New Roman" panose="02020603050405020304" pitchFamily="18" charset="0"/>
                <a:cs typeface="Times New Roman" panose="02020603050405020304" pitchFamily="18" charset="0"/>
              </a:rPr>
              <a:t>”</a:t>
            </a:r>
          </a:p>
          <a:p>
            <a:pPr>
              <a:buFont typeface="Wingdings" panose="05000000000000000000" pitchFamily="2" charset="2"/>
              <a:buChar char="Ø"/>
            </a:pPr>
            <a:r>
              <a:rPr lang="en-US" sz="2600" b="0" i="0" dirty="0">
                <a:solidFill>
                  <a:srgbClr val="202122"/>
                </a:solidFill>
                <a:effectLst/>
                <a:latin typeface="Times New Roman" panose="02020603050405020304" pitchFamily="18" charset="0"/>
                <a:cs typeface="Times New Roman" panose="02020603050405020304" pitchFamily="18" charset="0"/>
              </a:rPr>
              <a:t> The Dragons are separated into seven categories:</a:t>
            </a:r>
          </a:p>
          <a:p>
            <a:pPr>
              <a:buFont typeface="Wingdings" panose="05000000000000000000" pitchFamily="2" charset="2"/>
              <a:buChar char="ü"/>
            </a:pPr>
            <a:r>
              <a:rPr lang="en-US" sz="2600" b="0" i="0" dirty="0">
                <a:solidFill>
                  <a:srgbClr val="202122"/>
                </a:solidFill>
                <a:effectLst/>
                <a:latin typeface="Times New Roman" panose="02020603050405020304" pitchFamily="18" charset="0"/>
                <a:cs typeface="Times New Roman" panose="02020603050405020304" pitchFamily="18" charset="0"/>
              </a:rPr>
              <a:t> Limited Cognition</a:t>
            </a:r>
          </a:p>
          <a:p>
            <a:pPr>
              <a:buFont typeface="Wingdings" panose="05000000000000000000" pitchFamily="2" charset="2"/>
              <a:buChar char="ü"/>
            </a:pPr>
            <a:r>
              <a:rPr lang="en-US" sz="2600" b="0" i="0" dirty="0">
                <a:solidFill>
                  <a:srgbClr val="202122"/>
                </a:solidFill>
                <a:effectLst/>
                <a:latin typeface="Times New Roman" panose="02020603050405020304" pitchFamily="18" charset="0"/>
                <a:cs typeface="Times New Roman" panose="02020603050405020304" pitchFamily="18" charset="0"/>
              </a:rPr>
              <a:t>Ideologies</a:t>
            </a:r>
          </a:p>
          <a:p>
            <a:pPr>
              <a:buFont typeface="Wingdings" panose="05000000000000000000" pitchFamily="2" charset="2"/>
              <a:buChar char="ü"/>
            </a:pPr>
            <a:r>
              <a:rPr lang="en-US" sz="2600" b="0" i="0" dirty="0">
                <a:solidFill>
                  <a:srgbClr val="202122"/>
                </a:solidFill>
                <a:effectLst/>
                <a:latin typeface="Times New Roman" panose="02020603050405020304" pitchFamily="18" charset="0"/>
                <a:cs typeface="Times New Roman" panose="02020603050405020304" pitchFamily="18" charset="0"/>
              </a:rPr>
              <a:t>Social Comparison</a:t>
            </a:r>
          </a:p>
          <a:p>
            <a:pPr>
              <a:buFont typeface="Wingdings" panose="05000000000000000000" pitchFamily="2" charset="2"/>
              <a:buChar char="ü"/>
            </a:pPr>
            <a:r>
              <a:rPr lang="en-US" sz="2600" b="0" i="0" dirty="0">
                <a:solidFill>
                  <a:srgbClr val="202122"/>
                </a:solidFill>
                <a:effectLst/>
                <a:latin typeface="Times New Roman" panose="02020603050405020304" pitchFamily="18" charset="0"/>
                <a:cs typeface="Times New Roman" panose="02020603050405020304" pitchFamily="18" charset="0"/>
              </a:rPr>
              <a:t>Sunk Costs</a:t>
            </a:r>
          </a:p>
          <a:p>
            <a:pPr>
              <a:buFont typeface="Wingdings" panose="05000000000000000000" pitchFamily="2" charset="2"/>
              <a:buChar char="ü"/>
            </a:pPr>
            <a:r>
              <a:rPr lang="en-US" sz="2600" b="0" i="0" dirty="0" err="1">
                <a:solidFill>
                  <a:srgbClr val="202122"/>
                </a:solidFill>
                <a:effectLst/>
                <a:latin typeface="Times New Roman" panose="02020603050405020304" pitchFamily="18" charset="0"/>
                <a:cs typeface="Times New Roman" panose="02020603050405020304" pitchFamily="18" charset="0"/>
              </a:rPr>
              <a:t>Discredence</a:t>
            </a:r>
            <a:endParaRPr lang="en-US" sz="2600" dirty="0">
              <a:solidFill>
                <a:srgbClr val="202122"/>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en-US" sz="2600" b="0" i="0" dirty="0">
                <a:solidFill>
                  <a:srgbClr val="202122"/>
                </a:solidFill>
                <a:effectLst/>
                <a:latin typeface="Times New Roman" panose="02020603050405020304" pitchFamily="18" charset="0"/>
                <a:cs typeface="Times New Roman" panose="02020603050405020304" pitchFamily="18" charset="0"/>
              </a:rPr>
              <a:t> Perceived Risks</a:t>
            </a:r>
          </a:p>
          <a:p>
            <a:pPr>
              <a:buFont typeface="Wingdings" panose="05000000000000000000" pitchFamily="2" charset="2"/>
              <a:buChar char="ü"/>
            </a:pPr>
            <a:r>
              <a:rPr lang="en-US" sz="2600" b="0" i="0" dirty="0">
                <a:solidFill>
                  <a:srgbClr val="202122"/>
                </a:solidFill>
                <a:effectLst/>
                <a:latin typeface="Times New Roman" panose="02020603050405020304" pitchFamily="18" charset="0"/>
                <a:cs typeface="Times New Roman" panose="02020603050405020304" pitchFamily="18" charset="0"/>
              </a:rPr>
              <a:t> Limited Behaviour</a:t>
            </a:r>
            <a:r>
              <a:rPr lang="en-US" sz="1600" b="0" i="0" dirty="0">
                <a:solidFill>
                  <a:srgbClr val="202122"/>
                </a:solidFill>
                <a:effectLst/>
                <a:latin typeface="Arial" panose="020B0604020202020204" pitchFamily="34" charset="0"/>
              </a:rPr>
              <a:t>.</a:t>
            </a:r>
            <a:endParaRPr lang="en-IN" sz="2400" dirty="0"/>
          </a:p>
        </p:txBody>
      </p:sp>
      <p:sp>
        <p:nvSpPr>
          <p:cNvPr id="4" name="Rectangle: Rounded Corners 3">
            <a:extLst>
              <a:ext uri="{FF2B5EF4-FFF2-40B4-BE49-F238E27FC236}">
                <a16:creationId xmlns:a16="http://schemas.microsoft.com/office/drawing/2014/main" xmlns="" id="{DA42CF0C-DE9B-4B65-B553-7883FC4B9AAD}"/>
              </a:ext>
            </a:extLst>
          </p:cNvPr>
          <p:cNvSpPr/>
          <p:nvPr/>
        </p:nvSpPr>
        <p:spPr>
          <a:xfrm>
            <a:off x="2178424" y="524435"/>
            <a:ext cx="6858000" cy="79337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sz="3600" b="0" i="0" dirty="0">
                <a:solidFill>
                  <a:srgbClr val="000000"/>
                </a:solidFill>
                <a:effectLst/>
                <a:latin typeface="Times New Roman" panose="02020603050405020304" pitchFamily="18" charset="0"/>
                <a:cs typeface="Times New Roman" panose="02020603050405020304" pitchFamily="18" charset="0"/>
              </a:rPr>
              <a:t>Internal/psychological barriers</a:t>
            </a:r>
            <a:endParaRPr lang="en-IN"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379431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982894A-E015-4F90-90F5-D54F17CEF5AA}"/>
              </a:ext>
            </a:extLst>
          </p:cNvPr>
          <p:cNvSpPr>
            <a:spLocks noGrp="1"/>
          </p:cNvSpPr>
          <p:nvPr>
            <p:ph idx="1"/>
          </p:nvPr>
        </p:nvSpPr>
        <p:spPr>
          <a:xfrm>
            <a:off x="0" y="0"/>
            <a:ext cx="12192000" cy="6857999"/>
          </a:xfrm>
          <a:blipFill>
            <a:blip r:embed="rId2">
              <a:alphaModFix amt="52000"/>
            </a:blip>
            <a:stretch>
              <a:fillRect/>
            </a:stretch>
          </a:blipFill>
        </p:spPr>
        <p:txBody>
          <a:bodyPr/>
          <a:lstStyle/>
          <a:p>
            <a:endParaRPr lang="en-IN" dirty="0"/>
          </a:p>
          <a:p>
            <a:endParaRPr lang="en-IN" dirty="0"/>
          </a:p>
          <a:p>
            <a:endParaRPr lang="en-IN" dirty="0"/>
          </a:p>
          <a:p>
            <a:r>
              <a:rPr lang="en-IN" b="1" i="0" dirty="0">
                <a:solidFill>
                  <a:srgbClr val="000000"/>
                </a:solidFill>
                <a:effectLst/>
                <a:latin typeface="Times New Roman" panose="02020603050405020304" pitchFamily="18" charset="0"/>
                <a:cs typeface="Times New Roman" panose="02020603050405020304" pitchFamily="18" charset="0"/>
              </a:rPr>
              <a:t>Social and cultural factors</a:t>
            </a:r>
          </a:p>
          <a:p>
            <a:pPr>
              <a:buFont typeface="Wingdings" panose="05000000000000000000" pitchFamily="2" charset="2"/>
              <a:buChar char="v"/>
            </a:pPr>
            <a:r>
              <a:rPr lang="en-IN" dirty="0"/>
              <a:t> </a:t>
            </a:r>
            <a:r>
              <a:rPr lang="en-US" sz="2400" dirty="0">
                <a:solidFill>
                  <a:srgbClr val="202122"/>
                </a:solidFill>
                <a:latin typeface="Times New Roman" panose="02020603050405020304" pitchFamily="18" charset="0"/>
                <a:cs typeface="Times New Roman" panose="02020603050405020304" pitchFamily="18" charset="0"/>
              </a:rPr>
              <a:t>P</a:t>
            </a:r>
            <a:r>
              <a:rPr lang="en-US" sz="2400" b="0" i="0" dirty="0">
                <a:solidFill>
                  <a:srgbClr val="202122"/>
                </a:solidFill>
                <a:effectLst/>
                <a:latin typeface="Times New Roman" panose="02020603050405020304" pitchFamily="18" charset="0"/>
                <a:cs typeface="Times New Roman" panose="02020603050405020304" pitchFamily="18" charset="0"/>
              </a:rPr>
              <a:t>eople with diverse cultural backgrounds have different perspectives and priorities, and thus, they may respond to the same policies and interventions in different ways with regionally differentiated world views playing an important role.</a:t>
            </a:r>
          </a:p>
          <a:p>
            <a:pPr>
              <a:buFont typeface="Wingdings" panose="05000000000000000000" pitchFamily="2" charset="2"/>
              <a:buChar char="v"/>
            </a:pPr>
            <a:r>
              <a:rPr lang="en-US" sz="2400" dirty="0">
                <a:solidFill>
                  <a:srgbClr val="202122"/>
                </a:solidFill>
                <a:latin typeface="Times New Roman" panose="02020603050405020304" pitchFamily="18" charset="0"/>
                <a:cs typeface="Times New Roman" panose="02020603050405020304" pitchFamily="18" charset="0"/>
              </a:rPr>
              <a:t> </a:t>
            </a:r>
            <a:r>
              <a:rPr lang="en-US" sz="2400" b="0" i="0" dirty="0">
                <a:solidFill>
                  <a:srgbClr val="202122"/>
                </a:solidFill>
                <a:effectLst/>
                <a:latin typeface="Times New Roman" panose="02020603050405020304" pitchFamily="18" charset="0"/>
                <a:cs typeface="Times New Roman" panose="02020603050405020304" pitchFamily="18" charset="0"/>
              </a:rPr>
              <a:t>People are social beings who respond to group norms: behaviour and decision-making has been shown to be affected by social norms and contexts</a:t>
            </a:r>
            <a:r>
              <a:rPr lang="en-US" sz="2400" b="0" i="0" dirty="0">
                <a:solidFill>
                  <a:srgbClr val="202122"/>
                </a:solidFill>
                <a:effectLst/>
                <a:latin typeface="Arial" panose="020B0604020202020204" pitchFamily="34" charset="0"/>
              </a:rPr>
              <a:t>.</a:t>
            </a:r>
          </a:p>
          <a:p>
            <a:pPr>
              <a:buFont typeface="Wingdings" panose="05000000000000000000" pitchFamily="2" charset="2"/>
              <a:buChar char="v"/>
            </a:pPr>
            <a:r>
              <a:rPr lang="en-US" sz="2400" dirty="0">
                <a:solidFill>
                  <a:srgbClr val="202122"/>
                </a:solidFill>
                <a:latin typeface="Arial" panose="020B0604020202020204" pitchFamily="34" charset="0"/>
                <a:cs typeface="Times New Roman" panose="02020603050405020304" pitchFamily="18" charset="0"/>
              </a:rPr>
              <a:t> </a:t>
            </a:r>
            <a:r>
              <a:rPr lang="en-US" sz="2400" b="0" i="0" dirty="0">
                <a:solidFill>
                  <a:srgbClr val="202122"/>
                </a:solidFill>
                <a:effectLst/>
                <a:latin typeface="Times New Roman" panose="02020603050405020304" pitchFamily="18" charset="0"/>
                <a:cs typeface="Times New Roman" panose="02020603050405020304" pitchFamily="18" charset="0"/>
              </a:rPr>
              <a:t>Demographic variables like age, gender and education, can have a variety of effects on pro-environmental behaviour, depending on the issue and context. However, when considering the effects of socio-demographics on individual perceptions of climate change, a recent study reported a </a:t>
            </a:r>
            <a:r>
              <a:rPr lang="en-US" sz="2400" b="0" i="0" u="none" strike="noStrike" dirty="0">
                <a:solidFill>
                  <a:srgbClr val="0645AD"/>
                </a:solidFill>
                <a:effectLst/>
                <a:latin typeface="Times New Roman" panose="02020603050405020304" pitchFamily="18" charset="0"/>
                <a:cs typeface="Times New Roman" panose="02020603050405020304" pitchFamily="18" charset="0"/>
                <a:hlinkClick r:id="rId3" tooltip="Meta-analysis"/>
              </a:rPr>
              <a:t>meta-analysis</a:t>
            </a:r>
            <a:r>
              <a:rPr lang="en-US" sz="2400" b="0" i="0" dirty="0">
                <a:solidFill>
                  <a:srgbClr val="202122"/>
                </a:solidFill>
                <a:effectLst/>
                <a:latin typeface="Times New Roman" panose="02020603050405020304" pitchFamily="18" charset="0"/>
                <a:cs typeface="Times New Roman" panose="02020603050405020304" pitchFamily="18" charset="0"/>
              </a:rPr>
              <a:t> which found that the largest demographic </a:t>
            </a:r>
            <a:r>
              <a:rPr lang="en-US" sz="2400" b="0" i="0" u="none" strike="noStrike" dirty="0">
                <a:solidFill>
                  <a:srgbClr val="0645AD"/>
                </a:solidFill>
                <a:effectLst/>
                <a:latin typeface="Times New Roman" panose="02020603050405020304" pitchFamily="18" charset="0"/>
                <a:cs typeface="Times New Roman" panose="02020603050405020304" pitchFamily="18" charset="0"/>
                <a:hlinkClick r:id="rId4" tooltip="Correlation and dependence"/>
              </a:rPr>
              <a:t>correlation</a:t>
            </a:r>
            <a:r>
              <a:rPr lang="en-US" sz="2400" b="0" i="0" dirty="0">
                <a:solidFill>
                  <a:srgbClr val="202122"/>
                </a:solidFill>
                <a:effectLst/>
                <a:latin typeface="Times New Roman" panose="02020603050405020304" pitchFamily="18" charset="0"/>
                <a:cs typeface="Times New Roman" panose="02020603050405020304" pitchFamily="18" charset="0"/>
              </a:rPr>
              <a:t> with the belief of human-caused climate change is </a:t>
            </a:r>
            <a:r>
              <a:rPr lang="en-US" sz="2400" b="0" i="0" u="none" strike="noStrike" dirty="0">
                <a:solidFill>
                  <a:srgbClr val="0645AD"/>
                </a:solidFill>
                <a:effectLst/>
                <a:latin typeface="Times New Roman" panose="02020603050405020304" pitchFamily="18" charset="0"/>
                <a:cs typeface="Times New Roman" panose="02020603050405020304" pitchFamily="18" charset="0"/>
                <a:hlinkClick r:id="rId5" tooltip="Political party"/>
              </a:rPr>
              <a:t>political affiliation</a:t>
            </a:r>
            <a:r>
              <a:rPr lang="en-US" sz="2400" u="none" strike="noStrike" dirty="0">
                <a:solidFill>
                  <a:srgbClr val="202122"/>
                </a:solidFill>
                <a:latin typeface="Times New Roman" panose="02020603050405020304" pitchFamily="18" charset="0"/>
                <a:cs typeface="Times New Roman" panose="02020603050405020304" pitchFamily="18" charset="0"/>
              </a:rPr>
              <a:t>.  </a:t>
            </a:r>
            <a:endParaRPr lang="en-IN" dirty="0">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xmlns="" id="{A4E494B2-1DA2-4A3D-A001-1BF3789C1AC5}"/>
              </a:ext>
            </a:extLst>
          </p:cNvPr>
          <p:cNvSpPr/>
          <p:nvPr/>
        </p:nvSpPr>
        <p:spPr>
          <a:xfrm>
            <a:off x="2810435" y="497541"/>
            <a:ext cx="6508377" cy="77993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IN" sz="4000" b="0" i="0" dirty="0">
                <a:solidFill>
                  <a:srgbClr val="000000"/>
                </a:solidFill>
                <a:effectLst/>
                <a:latin typeface="Times New Roman" panose="02020603050405020304" pitchFamily="18" charset="0"/>
                <a:cs typeface="Times New Roman" panose="02020603050405020304" pitchFamily="18" charset="0"/>
              </a:rPr>
              <a:t>Contextual barriers</a:t>
            </a:r>
          </a:p>
        </p:txBody>
      </p:sp>
    </p:spTree>
    <p:extLst>
      <p:ext uri="{BB962C8B-B14F-4D97-AF65-F5344CB8AC3E}">
        <p14:creationId xmlns:p14="http://schemas.microsoft.com/office/powerpoint/2010/main" xmlns="" val="2737214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B812F37-068F-4839-969E-D871795FED83}"/>
              </a:ext>
            </a:extLst>
          </p:cNvPr>
          <p:cNvSpPr>
            <a:spLocks noGrp="1"/>
          </p:cNvSpPr>
          <p:nvPr>
            <p:ph idx="1"/>
          </p:nvPr>
        </p:nvSpPr>
        <p:spPr>
          <a:xfrm>
            <a:off x="0" y="0"/>
            <a:ext cx="12192000" cy="6858000"/>
          </a:xfrm>
          <a:blipFill>
            <a:blip r:embed="rId2">
              <a:alphaModFix amt="52000"/>
            </a:blip>
            <a:stretch>
              <a:fillRect/>
            </a:stretch>
          </a:blipFill>
        </p:spPr>
        <p:txBody>
          <a:bodyPr>
            <a:normAutofit/>
          </a:bodyPr>
          <a:lstStyle/>
          <a:p>
            <a:endParaRPr lang="en-US" sz="4000" dirty="0">
              <a:latin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Economic </a:t>
            </a:r>
            <a:r>
              <a:rPr lang="en-US" sz="3200" dirty="0" smtClean="0">
                <a:latin typeface="Times New Roman" panose="02020603050405020304" pitchFamily="18" charset="0"/>
                <a:cs typeface="Times New Roman" panose="02020603050405020304" pitchFamily="18" charset="0"/>
              </a:rPr>
              <a:t>Factors</a:t>
            </a:r>
            <a:endParaRPr lang="en-US" sz="3200" dirty="0">
              <a:latin typeface="Times New Roman" panose="02020603050405020304" pitchFamily="18" charset="0"/>
              <a:cs typeface="Times New Roman" panose="02020603050405020304" pitchFamily="18" charset="0"/>
            </a:endParaRPr>
          </a:p>
          <a:p>
            <a:pPr marL="0" indent="0" algn="l">
              <a:buNone/>
            </a:pPr>
            <a:endParaRPr lang="en-US" sz="2400" dirty="0">
              <a:latin typeface="Times New Roman" panose="02020603050405020304" pitchFamily="18" charset="0"/>
              <a:cs typeface="Times New Roman" panose="02020603050405020304" pitchFamily="18" charset="0"/>
            </a:endParaRPr>
          </a:p>
          <a:p>
            <a:pPr algn="l">
              <a:buFont typeface="Wingdings" panose="05000000000000000000" pitchFamily="2" charset="2"/>
              <a:buChar char="v"/>
            </a:pPr>
            <a:r>
              <a:rPr lang="en-US" sz="2400" b="0" i="0" dirty="0">
                <a:solidFill>
                  <a:srgbClr val="202122"/>
                </a:solidFill>
                <a:effectLst/>
                <a:latin typeface="Times New Roman" panose="02020603050405020304" pitchFamily="18" charset="0"/>
                <a:cs typeface="Times New Roman" panose="02020603050405020304" pitchFamily="18" charset="0"/>
              </a:rPr>
              <a:t>The cost of sustainable alternatives and financial measures used to support new technologies can also be a barrier to pro-environmental behaviour.</a:t>
            </a:r>
            <a:endParaRPr lang="en-US" sz="2400" b="0" i="0" baseline="30000" dirty="0">
              <a:solidFill>
                <a:srgbClr val="0645AD"/>
              </a:solidFill>
              <a:effectLst/>
              <a:latin typeface="Times New Roman" panose="02020603050405020304" pitchFamily="18" charset="0"/>
              <a:cs typeface="Times New Roman" panose="02020603050405020304" pitchFamily="18" charset="0"/>
            </a:endParaRPr>
          </a:p>
          <a:p>
            <a:pPr algn="l">
              <a:buFont typeface="Wingdings" panose="05000000000000000000" pitchFamily="2" charset="2"/>
              <a:buChar char="v"/>
            </a:pPr>
            <a:r>
              <a:rPr lang="en-US" sz="2400" b="0" i="0" dirty="0">
                <a:solidFill>
                  <a:srgbClr val="202122"/>
                </a:solidFill>
                <a:effectLst/>
                <a:latin typeface="Times New Roman" panose="02020603050405020304" pitchFamily="18" charset="0"/>
                <a:cs typeface="Times New Roman" panose="02020603050405020304" pitchFamily="18" charset="0"/>
              </a:rPr>
              <a:t> Households may have severe budgetary constraints that discourage them from investing in energy-efficient measures. In addition, individuals may fear that project costs will not be recovered prior to a future sale of a property.</a:t>
            </a:r>
          </a:p>
          <a:p>
            <a:pPr algn="l">
              <a:buFont typeface="Wingdings" panose="05000000000000000000" pitchFamily="2" charset="2"/>
              <a:buChar char="v"/>
            </a:pPr>
            <a:r>
              <a:rPr lang="en-US" sz="2400" b="0" i="0" dirty="0">
                <a:solidFill>
                  <a:srgbClr val="202122"/>
                </a:solidFill>
                <a:effectLst/>
                <a:latin typeface="Times New Roman" panose="02020603050405020304" pitchFamily="18" charset="0"/>
                <a:cs typeface="Times New Roman" panose="02020603050405020304" pitchFamily="18" charset="0"/>
              </a:rPr>
              <a:t>In other cases however, environment-friendly behaviours may be undertaken for non-environmental reasons, such as to save money or to improve health (e.g. biking or walking instead of driving).</a:t>
            </a: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marL="0" indent="0">
              <a:buNone/>
            </a:pPr>
            <a:endParaRPr lang="en-US" sz="4000" dirty="0">
              <a:latin typeface="Times New Roman" panose="02020603050405020304" pitchFamily="18" charset="0"/>
              <a:cs typeface="Times New Roman" panose="02020603050405020304" pitchFamily="18" charset="0"/>
            </a:endParaRPr>
          </a:p>
          <a:p>
            <a:endParaRPr lang="en-IN"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0271476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35C1F46-59A3-43F7-9AC2-C4FBE03FF12E}"/>
              </a:ext>
            </a:extLst>
          </p:cNvPr>
          <p:cNvSpPr>
            <a:spLocks noGrp="1"/>
          </p:cNvSpPr>
          <p:nvPr>
            <p:ph idx="1"/>
          </p:nvPr>
        </p:nvSpPr>
        <p:spPr>
          <a:xfrm>
            <a:off x="0" y="0"/>
            <a:ext cx="12192000" cy="6858000"/>
          </a:xfrm>
          <a:blipFill dpi="0" rotWithShape="1">
            <a:blip r:embed="rId2">
              <a:alphaModFix amt="64000"/>
            </a:blip>
            <a:srcRect/>
            <a:stretch>
              <a:fillRect/>
            </a:stretch>
          </a:blipFill>
        </p:spPr>
        <p:txBody>
          <a:bodyPr/>
          <a:lstStyle/>
          <a:p>
            <a:endParaRPr lang="en-IN" sz="4000" b="1" i="0" dirty="0">
              <a:solidFill>
                <a:srgbClr val="000000"/>
              </a:solidFill>
              <a:effectLst/>
              <a:latin typeface="Times New Roman" panose="02020603050405020304" pitchFamily="18" charset="0"/>
              <a:cs typeface="Times New Roman" panose="02020603050405020304" pitchFamily="18" charset="0"/>
            </a:endParaRPr>
          </a:p>
          <a:p>
            <a:r>
              <a:rPr lang="en-IN" sz="4000" b="1" dirty="0">
                <a:solidFill>
                  <a:srgbClr val="000000"/>
                </a:solidFill>
                <a:latin typeface="Times New Roman" panose="02020603050405020304" pitchFamily="18" charset="0"/>
                <a:cs typeface="Times New Roman" panose="02020603050405020304" pitchFamily="18" charset="0"/>
              </a:rPr>
              <a:t> </a:t>
            </a:r>
            <a:r>
              <a:rPr lang="en-IN" sz="2400" b="1" i="0" dirty="0">
                <a:solidFill>
                  <a:srgbClr val="000000"/>
                </a:solidFill>
                <a:effectLst/>
                <a:latin typeface="Times New Roman" panose="02020603050405020304" pitchFamily="18" charset="0"/>
                <a:cs typeface="Times New Roman" panose="02020603050405020304" pitchFamily="18" charset="0"/>
              </a:rPr>
              <a:t>Structural barriers</a:t>
            </a:r>
          </a:p>
          <a:p>
            <a:pPr>
              <a:buFont typeface="Wingdings" panose="05000000000000000000" pitchFamily="2" charset="2"/>
              <a:buChar char="v"/>
            </a:pPr>
            <a:r>
              <a:rPr lang="en-IN" sz="4000" b="1" dirty="0">
                <a:solidFill>
                  <a:srgbClr val="000000"/>
                </a:solidFill>
                <a:latin typeface="Times New Roman" panose="02020603050405020304" pitchFamily="18" charset="0"/>
                <a:cs typeface="Times New Roman" panose="02020603050405020304" pitchFamily="18" charset="0"/>
              </a:rPr>
              <a:t> </a:t>
            </a:r>
            <a:r>
              <a:rPr lang="en-US" sz="1800" b="0" i="0" dirty="0">
                <a:solidFill>
                  <a:srgbClr val="202122"/>
                </a:solidFill>
                <a:effectLst/>
                <a:latin typeface="Arial" panose="020B0604020202020204" pitchFamily="34" charset="0"/>
              </a:rPr>
              <a:t>Structural barriers are large-scale systemic barriers that may be perceived as being objective and external,</a:t>
            </a:r>
            <a:r>
              <a:rPr lang="en-US" sz="1800" b="0" i="0" baseline="30000" dirty="0">
                <a:solidFill>
                  <a:srgbClr val="0645AD"/>
                </a:solidFill>
                <a:effectLst/>
                <a:latin typeface="Arial" panose="020B0604020202020204" pitchFamily="34" charset="0"/>
              </a:rPr>
              <a:t> </a:t>
            </a:r>
            <a:r>
              <a:rPr lang="en-US" sz="1800" b="0" i="0" dirty="0">
                <a:solidFill>
                  <a:srgbClr val="202122"/>
                </a:solidFill>
                <a:effectLst/>
                <a:latin typeface="Arial" panose="020B0604020202020204" pitchFamily="34" charset="0"/>
              </a:rPr>
              <a:t>and can be highly influential and near impossible to control, even when one wishes to adopt more pro-environmental behaviour.</a:t>
            </a:r>
          </a:p>
          <a:p>
            <a:pPr>
              <a:buFont typeface="Wingdings" panose="05000000000000000000" pitchFamily="2" charset="2"/>
              <a:buChar char="v"/>
            </a:pPr>
            <a:r>
              <a:rPr lang="en-US" sz="1800" b="0" i="0" dirty="0">
                <a:solidFill>
                  <a:srgbClr val="202122"/>
                </a:solidFill>
                <a:effectLst/>
                <a:latin typeface="Arial" panose="020B0604020202020204" pitchFamily="34" charset="0"/>
              </a:rPr>
              <a:t> For example, lack of organizational and governmental action on sustainability is considered a barrier for individuals looking to participate in sustainable practices.</a:t>
            </a:r>
          </a:p>
          <a:p>
            <a:pPr>
              <a:buFont typeface="Wingdings" panose="05000000000000000000" pitchFamily="2" charset="2"/>
              <a:buChar char="v"/>
            </a:pPr>
            <a:r>
              <a:rPr lang="en-US" sz="1800" dirty="0">
                <a:solidFill>
                  <a:srgbClr val="202122"/>
                </a:solidFill>
                <a:latin typeface="Arial" panose="020B0604020202020204" pitchFamily="34" charset="0"/>
                <a:cs typeface="Times New Roman" panose="02020603050405020304" pitchFamily="18" charset="0"/>
              </a:rPr>
              <a:t> </a:t>
            </a:r>
            <a:r>
              <a:rPr lang="en-US" sz="1800" b="0" i="0" dirty="0">
                <a:solidFill>
                  <a:srgbClr val="202122"/>
                </a:solidFill>
                <a:effectLst/>
                <a:latin typeface="Arial" panose="020B0604020202020204" pitchFamily="34" charset="0"/>
              </a:rPr>
              <a:t>Further examples of structural barriers include: low problem awareness at the local level caused by a low priority for adaptation at higher institutional levels, and missing leadership by certain key actors leading to an absence of appropriate decision-making routines.</a:t>
            </a:r>
            <a:endParaRPr lang="en-US" sz="1800" b="0" i="0" baseline="30000" dirty="0">
              <a:solidFill>
                <a:srgbClr val="0645AD"/>
              </a:solidFill>
              <a:effectLst/>
              <a:latin typeface="Arial" panose="020B0604020202020204" pitchFamily="34" charset="0"/>
            </a:endParaRPr>
          </a:p>
          <a:p>
            <a:pPr>
              <a:buFont typeface="Wingdings" panose="05000000000000000000" pitchFamily="2" charset="2"/>
              <a:buChar char="v"/>
            </a:pPr>
            <a:r>
              <a:rPr lang="en-US" sz="1800" b="0" i="0" dirty="0">
                <a:solidFill>
                  <a:srgbClr val="202122"/>
                </a:solidFill>
                <a:effectLst/>
                <a:latin typeface="Arial" panose="020B0604020202020204" pitchFamily="34" charset="0"/>
              </a:rPr>
              <a:t> Other structural barriers reported from a Vancouver-based study include: term limits imposed on politicians that affect council's ability to make long-term decisions; budgetary cycles that force planning based on three year terms, rather than long-term planning; and hierarchical systems that inhibit flexibility and innovation</a:t>
            </a:r>
            <a:endParaRPr lang="en-IN" sz="1800" b="1" i="0" dirty="0">
              <a:solidFill>
                <a:srgbClr val="000000"/>
              </a:solidFill>
              <a:effectLst/>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xmlns="" val="40437476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B5A6989-65A5-4538-80FC-BFB68ADE9CA7}"/>
              </a:ext>
            </a:extLst>
          </p:cNvPr>
          <p:cNvSpPr>
            <a:spLocks noGrp="1"/>
          </p:cNvSpPr>
          <p:nvPr>
            <p:ph idx="1"/>
          </p:nvPr>
        </p:nvSpPr>
        <p:spPr>
          <a:xfrm>
            <a:off x="0" y="0"/>
            <a:ext cx="12192000" cy="6858000"/>
          </a:xfrm>
          <a:blipFill dpi="0" rotWithShape="1">
            <a:blip r:embed="rId2">
              <a:alphaModFix amt="54000"/>
            </a:blip>
            <a:srcRect/>
            <a:stretch>
              <a:fillRect/>
            </a:stretch>
          </a:blipFill>
        </p:spPr>
        <p:txBody>
          <a:bodyPr/>
          <a:lstStyle/>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r>
              <a:rPr lang="en-US" b="0" i="0" dirty="0">
                <a:solidFill>
                  <a:srgbClr val="202122"/>
                </a:solidFill>
                <a:effectLst/>
                <a:latin typeface="Arial" panose="020B0604020202020204" pitchFamily="34" charset="0"/>
              </a:rPr>
              <a:t>Gifford, Robert (2011). "The dragons of inaction: Psychological barriers that limit climate change mitigation and adaptation". </a:t>
            </a:r>
            <a:r>
              <a:rPr lang="en-US" b="0" i="1" dirty="0">
                <a:solidFill>
                  <a:srgbClr val="202122"/>
                </a:solidFill>
                <a:effectLst/>
                <a:latin typeface="Arial" panose="020B0604020202020204" pitchFamily="34" charset="0"/>
              </a:rPr>
              <a:t>American Psychologist</a:t>
            </a:r>
            <a:r>
              <a:rPr lang="en-US" b="0" i="0" dirty="0">
                <a:solidFill>
                  <a:srgbClr val="202122"/>
                </a:solidFill>
                <a:effectLst/>
                <a:latin typeface="Arial" panose="020B0604020202020204" pitchFamily="34" charset="0"/>
              </a:rPr>
              <a:t>. </a:t>
            </a:r>
            <a:r>
              <a:rPr lang="en-US" b="1" i="0" dirty="0">
                <a:solidFill>
                  <a:srgbClr val="202122"/>
                </a:solidFill>
                <a:effectLst/>
                <a:latin typeface="Arial" panose="020B0604020202020204" pitchFamily="34" charset="0"/>
              </a:rPr>
              <a:t>66</a:t>
            </a:r>
            <a:r>
              <a:rPr lang="en-US" b="0" i="0" dirty="0">
                <a:solidFill>
                  <a:srgbClr val="202122"/>
                </a:solidFill>
                <a:effectLst/>
                <a:latin typeface="Arial" panose="020B0604020202020204" pitchFamily="34" charset="0"/>
              </a:rPr>
              <a:t> (4): 290–302. </a:t>
            </a:r>
            <a:r>
              <a:rPr lang="en-US" b="0" i="0" u="none" strike="noStrike" dirty="0">
                <a:solidFill>
                  <a:srgbClr val="0645AD"/>
                </a:solidFill>
                <a:effectLst/>
                <a:latin typeface="Arial" panose="020B0604020202020204" pitchFamily="34" charset="0"/>
                <a:hlinkClick r:id="rId3" tooltip="Doi (identifier)"/>
              </a:rPr>
              <a:t>doi</a:t>
            </a:r>
            <a:r>
              <a:rPr lang="en-US" b="0" i="0" dirty="0">
                <a:solidFill>
                  <a:srgbClr val="202122"/>
                </a:solidFill>
                <a:effectLst/>
                <a:latin typeface="Arial" panose="020B0604020202020204" pitchFamily="34" charset="0"/>
              </a:rPr>
              <a:t>:</a:t>
            </a:r>
            <a:r>
              <a:rPr lang="en-US" b="0" i="0" u="none" strike="noStrike" dirty="0">
                <a:solidFill>
                  <a:srgbClr val="3366BB"/>
                </a:solidFill>
                <a:effectLst/>
                <a:latin typeface="Arial" panose="020B0604020202020204" pitchFamily="34" charset="0"/>
                <a:hlinkClick r:id="rId4"/>
              </a:rPr>
              <a:t>10.1037/a0023566</a:t>
            </a:r>
            <a:r>
              <a:rPr lang="en-US" b="0" i="0" dirty="0">
                <a:solidFill>
                  <a:srgbClr val="202122"/>
                </a:solidFill>
                <a:effectLst/>
                <a:latin typeface="Arial" panose="020B0604020202020204" pitchFamily="34" charset="0"/>
              </a:rPr>
              <a:t>. </a:t>
            </a:r>
            <a:r>
              <a:rPr lang="en-US" b="0" i="0" u="none" strike="noStrike" dirty="0">
                <a:solidFill>
                  <a:srgbClr val="0645AD"/>
                </a:solidFill>
                <a:effectLst/>
                <a:latin typeface="Arial" panose="020B0604020202020204" pitchFamily="34" charset="0"/>
                <a:hlinkClick r:id="rId5" tooltip="ISSN (identifier)"/>
              </a:rPr>
              <a:t>ISSN</a:t>
            </a:r>
            <a:r>
              <a:rPr lang="en-US" b="0" i="0" dirty="0">
                <a:solidFill>
                  <a:srgbClr val="202122"/>
                </a:solidFill>
                <a:effectLst/>
                <a:latin typeface="Arial" panose="020B0604020202020204" pitchFamily="34" charset="0"/>
              </a:rPr>
              <a:t> </a:t>
            </a:r>
            <a:r>
              <a:rPr lang="en-US" b="0" i="0" u="none" strike="noStrike" dirty="0">
                <a:solidFill>
                  <a:srgbClr val="3366BB"/>
                </a:solidFill>
                <a:effectLst/>
                <a:latin typeface="Arial" panose="020B0604020202020204" pitchFamily="34" charset="0"/>
                <a:hlinkClick r:id="rId6"/>
              </a:rPr>
              <a:t>1935-990X</a:t>
            </a:r>
            <a:r>
              <a:rPr lang="en-US" b="0" i="0" dirty="0">
                <a:solidFill>
                  <a:srgbClr val="202122"/>
                </a:solidFill>
                <a:effectLst/>
                <a:latin typeface="Arial" panose="020B0604020202020204" pitchFamily="34" charset="0"/>
              </a:rPr>
              <a:t>. </a:t>
            </a:r>
            <a:r>
              <a:rPr lang="en-US" b="0" i="0" u="none" strike="noStrike" dirty="0">
                <a:solidFill>
                  <a:srgbClr val="0645AD"/>
                </a:solidFill>
                <a:effectLst/>
                <a:latin typeface="Arial" panose="020B0604020202020204" pitchFamily="34" charset="0"/>
                <a:hlinkClick r:id="rId7" tooltip="PMID (identifier)"/>
              </a:rPr>
              <a:t>PMID</a:t>
            </a:r>
            <a:r>
              <a:rPr lang="en-US" b="0" i="0" dirty="0">
                <a:solidFill>
                  <a:srgbClr val="202122"/>
                </a:solidFill>
                <a:effectLst/>
                <a:latin typeface="Arial" panose="020B0604020202020204" pitchFamily="34" charset="0"/>
              </a:rPr>
              <a:t> </a:t>
            </a:r>
            <a:r>
              <a:rPr lang="en-US" b="0" i="0" u="none" strike="noStrike" dirty="0">
                <a:solidFill>
                  <a:srgbClr val="3366BB"/>
                </a:solidFill>
                <a:effectLst/>
                <a:latin typeface="Arial" panose="020B0604020202020204" pitchFamily="34" charset="0"/>
                <a:hlinkClick r:id="rId8"/>
              </a:rPr>
              <a:t>21553954</a:t>
            </a:r>
            <a:endParaRPr lang="en-US" b="0" i="0" u="none" strike="noStrike" dirty="0">
              <a:solidFill>
                <a:srgbClr val="3366BB"/>
              </a:solidFill>
              <a:effectLst/>
              <a:latin typeface="Arial" panose="020B0604020202020204" pitchFamily="34" charset="0"/>
            </a:endParaRPr>
          </a:p>
          <a:p>
            <a:r>
              <a:rPr lang="en-US" dirty="0">
                <a:solidFill>
                  <a:srgbClr val="3366BB"/>
                </a:solidFill>
                <a:latin typeface="Arial" panose="020B0604020202020204" pitchFamily="34" charset="0"/>
                <a:cs typeface="Times New Roman" panose="02020603050405020304" pitchFamily="18" charset="0"/>
              </a:rPr>
              <a:t> </a:t>
            </a:r>
            <a:r>
              <a:rPr lang="en-US" dirty="0">
                <a:solidFill>
                  <a:srgbClr val="3366BB"/>
                </a:solidFill>
                <a:latin typeface="Arial" panose="020B0604020202020204" pitchFamily="34" charset="0"/>
                <a:cs typeface="Times New Roman" panose="02020603050405020304" pitchFamily="18" charset="0"/>
                <a:hlinkClick r:id="rId9"/>
              </a:rPr>
              <a:t>https://en.wikipedia.org/wiki/Barriers_to_pro-environmental_behaviour</a:t>
            </a:r>
            <a:r>
              <a:rPr lang="en-US" dirty="0">
                <a:solidFill>
                  <a:srgbClr val="3366BB"/>
                </a:solidFill>
                <a:latin typeface="Arial" panose="020B0604020202020204" pitchFamily="34"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hlinkClick r:id="rId10"/>
              </a:rPr>
              <a:t>https://www.futurelearn.com/info/courses/achieving-sustainable-development/0/steps/35494</a:t>
            </a:r>
            <a:r>
              <a:rPr lang="en-US" dirty="0">
                <a:solidFill>
                  <a:srgbClr val="3366BB"/>
                </a:solidFill>
                <a:latin typeface="Arial" panose="020B0604020202020204" pitchFamily="34" charset="0"/>
                <a:cs typeface="Times New Roman" panose="02020603050405020304" pitchFamily="18" charset="0"/>
              </a:rPr>
              <a:t> </a:t>
            </a:r>
          </a:p>
          <a:p>
            <a:r>
              <a:rPr lang="en-US" dirty="0">
                <a:solidFill>
                  <a:srgbClr val="3366BB"/>
                </a:solidFill>
                <a:latin typeface="Arial" panose="020B0604020202020204" pitchFamily="34" charset="0"/>
                <a:cs typeface="Times New Roman" panose="02020603050405020304" pitchFamily="18" charset="0"/>
              </a:rPr>
              <a:t> </a:t>
            </a:r>
            <a:r>
              <a:rPr lang="en-US" dirty="0">
                <a:solidFill>
                  <a:srgbClr val="3366BB"/>
                </a:solidFill>
                <a:latin typeface="Arial" panose="020B0604020202020204" pitchFamily="34" charset="0"/>
                <a:cs typeface="Times New Roman" panose="02020603050405020304" pitchFamily="18" charset="0"/>
                <a:hlinkClick r:id="rId11"/>
              </a:rPr>
              <a:t>https://link.springer.com/referenceworkentry/10.1007%2F978-3-319-63951-2_160-1</a:t>
            </a:r>
            <a:r>
              <a:rPr lang="en-US" dirty="0">
                <a:solidFill>
                  <a:srgbClr val="3366BB"/>
                </a:solidFill>
                <a:latin typeface="Arial" panose="020B0604020202020204" pitchFamily="34" charset="0"/>
                <a:cs typeface="Times New Roman" panose="02020603050405020304" pitchFamily="18" charset="0"/>
              </a:rPr>
              <a:t> </a:t>
            </a:r>
          </a:p>
          <a:p>
            <a:pPr marL="0" indent="0">
              <a:buNone/>
            </a:pPr>
            <a:endParaRPr lang="en-US" dirty="0">
              <a:latin typeface="Times New Roman" panose="02020603050405020304" pitchFamily="18" charset="0"/>
              <a:cs typeface="Times New Roman" panose="02020603050405020304" pitchFamily="18" charset="0"/>
            </a:endParaRPr>
          </a:p>
        </p:txBody>
      </p:sp>
      <p:sp>
        <p:nvSpPr>
          <p:cNvPr id="2" name="Rectangle: Rounded Corners 1">
            <a:extLst>
              <a:ext uri="{FF2B5EF4-FFF2-40B4-BE49-F238E27FC236}">
                <a16:creationId xmlns:a16="http://schemas.microsoft.com/office/drawing/2014/main" xmlns="" id="{BA9C88BA-915B-4A98-99D6-374F5CBED221}"/>
              </a:ext>
            </a:extLst>
          </p:cNvPr>
          <p:cNvSpPr/>
          <p:nvPr/>
        </p:nvSpPr>
        <p:spPr>
          <a:xfrm>
            <a:off x="1169895" y="658906"/>
            <a:ext cx="4719917" cy="106231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4400" b="1" dirty="0">
                <a:latin typeface="Times New Roman" panose="02020603050405020304" pitchFamily="18" charset="0"/>
                <a:cs typeface="Times New Roman" panose="02020603050405020304" pitchFamily="18" charset="0"/>
              </a:rPr>
              <a:t>Reference</a:t>
            </a:r>
            <a:endParaRPr lang="en-IN" sz="4400" dirty="0"/>
          </a:p>
        </p:txBody>
      </p:sp>
    </p:spTree>
    <p:extLst>
      <p:ext uri="{BB962C8B-B14F-4D97-AF65-F5344CB8AC3E}">
        <p14:creationId xmlns:p14="http://schemas.microsoft.com/office/powerpoint/2010/main" xmlns="" val="684730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INTRODUCTION</a:t>
            </a:r>
            <a:endParaRPr lang="en-US" sz="3600" dirty="0"/>
          </a:p>
        </p:txBody>
      </p:sp>
      <p:sp>
        <p:nvSpPr>
          <p:cNvPr id="3" name="Content Placeholder 2"/>
          <p:cNvSpPr>
            <a:spLocks noGrp="1"/>
          </p:cNvSpPr>
          <p:nvPr>
            <p:ph idx="1"/>
          </p:nvPr>
        </p:nvSpPr>
        <p:spPr/>
        <p:txBody>
          <a:bodyPr/>
          <a:lstStyle/>
          <a:p>
            <a:pPr algn="just">
              <a:buFont typeface="Wingdings" pitchFamily="2" charset="2"/>
              <a:buChar char="Ø"/>
            </a:pPr>
            <a:r>
              <a:rPr lang="en-US" dirty="0" smtClean="0">
                <a:latin typeface="Times New Roman" pitchFamily="18" charset="0"/>
                <a:cs typeface="Times New Roman" pitchFamily="18" charset="0"/>
              </a:rPr>
              <a:t>Most advocates of sustainable development recognize the need for changes in:</a:t>
            </a:r>
          </a:p>
          <a:p>
            <a:pPr algn="just">
              <a:buFont typeface="Wingdings" pitchFamily="2" charset="2"/>
              <a:buChar char="Ø"/>
            </a:pPr>
            <a:r>
              <a:rPr lang="en-US" dirty="0" smtClean="0">
                <a:latin typeface="Times New Roman" pitchFamily="18" charset="0"/>
                <a:cs typeface="Times New Roman" pitchFamily="18" charset="0"/>
              </a:rPr>
              <a:t>Human values, </a:t>
            </a:r>
          </a:p>
          <a:p>
            <a:pPr algn="just">
              <a:buFont typeface="Wingdings" pitchFamily="2" charset="2"/>
              <a:buChar char="Ø"/>
            </a:pPr>
            <a:r>
              <a:rPr lang="en-US" dirty="0" smtClean="0">
                <a:latin typeface="Times New Roman" pitchFamily="18" charset="0"/>
                <a:cs typeface="Times New Roman" pitchFamily="18" charset="0"/>
              </a:rPr>
              <a:t>Attitudes and Behaviors</a:t>
            </a:r>
          </a:p>
          <a:p>
            <a:pPr algn="just">
              <a:buFont typeface="Wingdings" pitchFamily="2" charset="2"/>
              <a:buChar char="Ø"/>
            </a:pPr>
            <a:r>
              <a:rPr lang="en-US" dirty="0" smtClean="0">
                <a:latin typeface="Times New Roman" pitchFamily="18" charset="0"/>
                <a:cs typeface="Times New Roman" pitchFamily="18" charset="0"/>
              </a:rPr>
              <a:t>In order to achieve a sustainability transition that will meet human needs and reduce hunger and poverty while maintaining the life support systems of the planet</a:t>
            </a:r>
            <a:endParaRPr lang="en-IN"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C9F260-5326-47CA-98FF-411A3F866A97}"/>
              </a:ext>
            </a:extLst>
          </p:cNvPr>
          <p:cNvSpPr>
            <a:spLocks noGrp="1"/>
          </p:cNvSpPr>
          <p:nvPr>
            <p:ph type="title"/>
          </p:nvPr>
        </p:nvSpPr>
        <p:spPr>
          <a:xfrm>
            <a:off x="314036" y="259976"/>
            <a:ext cx="9002541" cy="913042"/>
          </a:xfrm>
        </p:spPr>
        <p:txBody>
          <a:bodyPr>
            <a:normAutofit/>
          </a:bodyPr>
          <a:lstStyle/>
          <a:p>
            <a:r>
              <a:rPr lang="en-IN" sz="3600" b="1" dirty="0" smtClean="0"/>
              <a:t>   What </a:t>
            </a:r>
            <a:r>
              <a:rPr lang="en-IN" sz="3600" b="1" dirty="0"/>
              <a:t>is Sustainable Development?</a:t>
            </a:r>
          </a:p>
        </p:txBody>
      </p:sp>
      <p:sp>
        <p:nvSpPr>
          <p:cNvPr id="3" name="Content Placeholder 2">
            <a:extLst>
              <a:ext uri="{FF2B5EF4-FFF2-40B4-BE49-F238E27FC236}">
                <a16:creationId xmlns:a16="http://schemas.microsoft.com/office/drawing/2014/main" xmlns="" id="{73337E17-E8BF-4499-BB0D-18D0FBEB0161}"/>
              </a:ext>
            </a:extLst>
          </p:cNvPr>
          <p:cNvSpPr>
            <a:spLocks noGrp="1"/>
          </p:cNvSpPr>
          <p:nvPr>
            <p:ph idx="1"/>
          </p:nvPr>
        </p:nvSpPr>
        <p:spPr>
          <a:xfrm>
            <a:off x="435285" y="1380659"/>
            <a:ext cx="10814605" cy="4419777"/>
          </a:xfrm>
        </p:spPr>
        <p:txBody>
          <a:bodyPr>
            <a:noAutofit/>
          </a:bodyPr>
          <a:lstStyle/>
          <a:p>
            <a:pPr algn="just"/>
            <a:r>
              <a:rPr lang="en-US" sz="2000" b="0" i="0" dirty="0">
                <a:solidFill>
                  <a:schemeClr val="tx1"/>
                </a:solidFill>
                <a:effectLst/>
                <a:latin typeface="Times New Roman" panose="02020603050405020304" pitchFamily="18" charset="0"/>
                <a:cs typeface="Times New Roman" panose="02020603050405020304" pitchFamily="18" charset="0"/>
              </a:rPr>
              <a:t>The psychology of sustainability and sustainable development is thus focused on different environments from the natural environment, the personal environment, the social environment, the organizational environment, and the inter-organizational environment, to the globalized environment and the virtual environment</a:t>
            </a:r>
            <a:r>
              <a:rPr lang="en-US" sz="2000" b="0" i="0" dirty="0" smtClean="0">
                <a:solidFill>
                  <a:schemeClr val="tx1"/>
                </a:solidFill>
                <a:effectLst/>
                <a:latin typeface="Times New Roman" panose="02020603050405020304" pitchFamily="18" charset="0"/>
                <a:cs typeface="Times New Roman" panose="02020603050405020304" pitchFamily="18" charset="0"/>
              </a:rPr>
              <a:t>.</a:t>
            </a:r>
            <a:endParaRPr lang="en-US" sz="2000" b="0" i="0" dirty="0">
              <a:solidFill>
                <a:schemeClr val="tx1"/>
              </a:solidFill>
              <a:effectLst/>
              <a:latin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cs typeface="Times New Roman" panose="02020603050405020304" pitchFamily="18" charset="0"/>
              </a:rPr>
              <a:t>Human behavior underlies almost all environmental problems, such as air and water pollution, climate change, deforestation, and loss of biodiversity. </a:t>
            </a:r>
          </a:p>
          <a:p>
            <a:pPr algn="just"/>
            <a:r>
              <a:rPr lang="en-US" sz="2000" dirty="0">
                <a:solidFill>
                  <a:schemeClr val="tx1"/>
                </a:solidFill>
                <a:latin typeface="Times New Roman" panose="02020603050405020304" pitchFamily="18" charset="0"/>
                <a:cs typeface="Times New Roman" panose="02020603050405020304" pitchFamily="18" charset="0"/>
              </a:rPr>
              <a:t>Research in psychology offers clues as to why people engage in unsustainable behaviors despite their concern about the broader consequences.</a:t>
            </a:r>
          </a:p>
          <a:p>
            <a:pPr algn="just"/>
            <a:r>
              <a:rPr lang="en-US" sz="2000" dirty="0">
                <a:solidFill>
                  <a:schemeClr val="tx1"/>
                </a:solidFill>
                <a:latin typeface="Times New Roman" panose="02020603050405020304" pitchFamily="18" charset="0"/>
                <a:cs typeface="Times New Roman" panose="02020603050405020304" pitchFamily="18" charset="0"/>
              </a:rPr>
              <a:t> At the same time, the research also explains why people go out of their way to behave sustainably, and how it is possible to motivate and empower sustainable actions. </a:t>
            </a:r>
          </a:p>
          <a:p>
            <a:pPr algn="just"/>
            <a:r>
              <a:rPr lang="en-US" sz="2000" dirty="0">
                <a:solidFill>
                  <a:schemeClr val="tx1"/>
                </a:solidFill>
                <a:latin typeface="Times New Roman" panose="02020603050405020304" pitchFamily="18" charset="0"/>
                <a:cs typeface="Times New Roman" panose="02020603050405020304" pitchFamily="18" charset="0"/>
              </a:rPr>
              <a:t>The goal of the psychology of sustainable behavior is to create the conditions that make sustainable action the most appealing or natural choice.</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9067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1A16115-9D02-4BD6-88BD-3261174B21FC}"/>
              </a:ext>
            </a:extLst>
          </p:cNvPr>
          <p:cNvSpPr>
            <a:spLocks noGrp="1"/>
          </p:cNvSpPr>
          <p:nvPr>
            <p:ph idx="1"/>
          </p:nvPr>
        </p:nvSpPr>
        <p:spPr>
          <a:xfrm>
            <a:off x="0" y="0"/>
            <a:ext cx="12191999" cy="6858000"/>
          </a:xfrm>
          <a:blipFill dpi="0" rotWithShape="1">
            <a:blip r:embed="rId2">
              <a:alphaModFix amt="52000"/>
            </a:blip>
            <a:srcRect/>
            <a:stretch>
              <a:fillRect/>
            </a:stretch>
          </a:blipFill>
        </p:spPr>
        <p:txBody>
          <a:bodyPr/>
          <a:lstStyle/>
          <a:p>
            <a:endParaRPr lang="en-US" dirty="0"/>
          </a:p>
          <a:p>
            <a:endParaRPr lang="en-IN" dirty="0"/>
          </a:p>
          <a:p>
            <a:endParaRPr lang="en-IN" dirty="0"/>
          </a:p>
          <a:p>
            <a:endParaRPr lang="en-IN" dirty="0"/>
          </a:p>
          <a:p>
            <a:r>
              <a:rPr lang="en-IN" dirty="0"/>
              <a:t> </a:t>
            </a:r>
            <a:r>
              <a:rPr lang="en-US" i="0" dirty="0" smtClean="0">
                <a:solidFill>
                  <a:srgbClr val="202124"/>
                </a:solidFill>
                <a:effectLst/>
                <a:latin typeface="Times New Roman" panose="02020603050405020304" pitchFamily="18" charset="0"/>
                <a:cs typeface="Times New Roman" panose="02020603050405020304" pitchFamily="18" charset="0"/>
              </a:rPr>
              <a:t>To </a:t>
            </a:r>
            <a:r>
              <a:rPr lang="en-US" i="0" dirty="0">
                <a:solidFill>
                  <a:srgbClr val="202124"/>
                </a:solidFill>
                <a:effectLst/>
                <a:latin typeface="Times New Roman" panose="02020603050405020304" pitchFamily="18" charset="0"/>
                <a:cs typeface="Times New Roman" panose="02020603050405020304" pitchFamily="18" charset="0"/>
              </a:rPr>
              <a:t>provide the economic well being to the present and future generation. </a:t>
            </a:r>
            <a:endParaRPr lang="en-US" dirty="0">
              <a:solidFill>
                <a:srgbClr val="202124"/>
              </a:solidFill>
              <a:latin typeface="Times New Roman" panose="02020603050405020304" pitchFamily="18" charset="0"/>
              <a:cs typeface="Times New Roman" panose="02020603050405020304" pitchFamily="18" charset="0"/>
            </a:endParaRPr>
          </a:p>
          <a:p>
            <a:r>
              <a:rPr lang="en-US" i="0" dirty="0">
                <a:solidFill>
                  <a:srgbClr val="202124"/>
                </a:solidFill>
                <a:effectLst/>
                <a:latin typeface="Times New Roman" panose="02020603050405020304" pitchFamily="18" charset="0"/>
                <a:cs typeface="Times New Roman" panose="02020603050405020304" pitchFamily="18" charset="0"/>
              </a:rPr>
              <a:t> To maintain a healthy environment and life support system.</a:t>
            </a:r>
            <a:endParaRPr lang="en-US" dirty="0">
              <a:latin typeface="Times New Roman" panose="02020603050405020304" pitchFamily="18" charset="0"/>
              <a:cs typeface="Times New Roman" panose="02020603050405020304" pitchFamily="18" charset="0"/>
            </a:endParaRPr>
          </a:p>
          <a:p>
            <a:pPr marL="0" indent="0">
              <a:buNone/>
            </a:pPr>
            <a:endParaRPr lang="en-US" dirty="0"/>
          </a:p>
        </p:txBody>
      </p:sp>
      <p:sp>
        <p:nvSpPr>
          <p:cNvPr id="4" name="Oval 3">
            <a:extLst>
              <a:ext uri="{FF2B5EF4-FFF2-40B4-BE49-F238E27FC236}">
                <a16:creationId xmlns:a16="http://schemas.microsoft.com/office/drawing/2014/main" xmlns="" id="{CA6BD303-51DF-44A9-A859-A4013815CEC4}"/>
              </a:ext>
            </a:extLst>
          </p:cNvPr>
          <p:cNvSpPr/>
          <p:nvPr/>
        </p:nvSpPr>
        <p:spPr>
          <a:xfrm>
            <a:off x="2743200" y="323273"/>
            <a:ext cx="6358596" cy="146858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3200" b="1" dirty="0">
                <a:latin typeface="Times New Roman" panose="02020603050405020304" pitchFamily="18" charset="0"/>
                <a:cs typeface="Times New Roman" panose="02020603050405020304" pitchFamily="18" charset="0"/>
              </a:rPr>
              <a:t>Objective of Sustainable    	Development</a:t>
            </a:r>
          </a:p>
        </p:txBody>
      </p:sp>
      <p:pic>
        <p:nvPicPr>
          <p:cNvPr id="8" name="Picture 7">
            <a:extLst>
              <a:ext uri="{FF2B5EF4-FFF2-40B4-BE49-F238E27FC236}">
                <a16:creationId xmlns:a16="http://schemas.microsoft.com/office/drawing/2014/main" xmlns="" id="{245C9534-D2A3-4B11-8B75-779C0AC8758E}"/>
              </a:ext>
            </a:extLst>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8183166" y="3429000"/>
            <a:ext cx="3493018" cy="3126652"/>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3484264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xmlns="" id="{90924596-C169-486B-BE6E-C42FD3C6C9EE}"/>
              </a:ext>
            </a:extLst>
          </p:cNvPr>
          <p:cNvSpPr>
            <a:spLocks noGrp="1"/>
          </p:cNvSpPr>
          <p:nvPr>
            <p:ph idx="1"/>
          </p:nvPr>
        </p:nvSpPr>
        <p:spPr>
          <a:xfrm>
            <a:off x="313765" y="1032248"/>
            <a:ext cx="11506200" cy="5771964"/>
          </a:xfrm>
        </p:spPr>
        <p:txBody>
          <a:bodyPr>
            <a:normAutofit/>
          </a:bodyPr>
          <a:lstStyle/>
          <a:p>
            <a:r>
              <a:rPr lang="en-US" b="0" i="0" dirty="0">
                <a:solidFill>
                  <a:srgbClr val="202122"/>
                </a:solidFill>
                <a:effectLst/>
                <a:latin typeface="Times New Roman" panose="02020603050405020304" pitchFamily="18" charset="0"/>
                <a:cs typeface="Times New Roman" panose="02020603050405020304" pitchFamily="18" charset="0"/>
              </a:rPr>
              <a:t>The 17 SDGs are Sustainable Development Goals </a:t>
            </a:r>
          </a:p>
          <a:p>
            <a:pPr marL="0" indent="0">
              <a:buNone/>
            </a:pPr>
            <a:endParaRPr lang="en-US" b="0" i="0" dirty="0">
              <a:solidFill>
                <a:srgbClr val="202122"/>
              </a:solidFill>
              <a:effectLst/>
              <a:latin typeface="Times New Roman" panose="02020603050405020304" pitchFamily="18" charset="0"/>
              <a:cs typeface="Times New Roman" panose="02020603050405020304" pitchFamily="18" charset="0"/>
            </a:endParaRPr>
          </a:p>
          <a:p>
            <a:pPr marL="0" indent="0">
              <a:buNone/>
            </a:pPr>
            <a:r>
              <a:rPr lang="en-US" b="0" i="0" dirty="0">
                <a:solidFill>
                  <a:srgbClr val="202122"/>
                </a:solidFill>
                <a:effectLst/>
                <a:latin typeface="Times New Roman" panose="02020603050405020304" pitchFamily="18" charset="0"/>
                <a:cs typeface="Times New Roman" panose="02020603050405020304" pitchFamily="18" charset="0"/>
              </a:rPr>
              <a:t>(1) </a:t>
            </a:r>
            <a:r>
              <a:rPr lang="en-US" b="0" i="0" strike="noStrike" dirty="0">
                <a:effectLst/>
                <a:latin typeface="Times New Roman" panose="02020603050405020304" pitchFamily="18" charset="0"/>
                <a:cs typeface="Times New Roman" panose="02020603050405020304" pitchFamily="18" charset="0"/>
              </a:rPr>
              <a:t>No Poverty</a:t>
            </a:r>
            <a:endParaRPr lang="en-US" strike="noStrike" dirty="0">
              <a:latin typeface="Times New Roman" panose="02020603050405020304" pitchFamily="18" charset="0"/>
              <a:cs typeface="Times New Roman" panose="02020603050405020304" pitchFamily="18" charset="0"/>
            </a:endParaRPr>
          </a:p>
          <a:p>
            <a:pPr marL="0" indent="0">
              <a:buNone/>
            </a:pPr>
            <a:r>
              <a:rPr lang="en-US" b="0" i="0" dirty="0">
                <a:effectLst/>
                <a:latin typeface="Times New Roman" panose="02020603050405020304" pitchFamily="18" charset="0"/>
                <a:cs typeface="Times New Roman" panose="02020603050405020304" pitchFamily="18" charset="0"/>
              </a:rPr>
              <a:t>(2) </a:t>
            </a:r>
            <a:r>
              <a:rPr lang="en-US" b="0" i="0" strike="noStrike" dirty="0">
                <a:effectLst/>
                <a:latin typeface="Times New Roman" panose="02020603050405020304" pitchFamily="18" charset="0"/>
                <a:cs typeface="Times New Roman" panose="02020603050405020304" pitchFamily="18" charset="0"/>
              </a:rPr>
              <a:t>Zero Hunger</a:t>
            </a:r>
            <a:endParaRPr lang="en-US" strike="noStrike" dirty="0">
              <a:latin typeface="Times New Roman" panose="02020603050405020304" pitchFamily="18" charset="0"/>
              <a:cs typeface="Times New Roman" panose="02020603050405020304" pitchFamily="18" charset="0"/>
            </a:endParaRPr>
          </a:p>
          <a:p>
            <a:pPr marL="0" indent="0">
              <a:buNone/>
            </a:pPr>
            <a:r>
              <a:rPr lang="en-US" b="0" i="0" dirty="0">
                <a:effectLst/>
                <a:latin typeface="Times New Roman" panose="02020603050405020304" pitchFamily="18" charset="0"/>
                <a:cs typeface="Times New Roman" panose="02020603050405020304" pitchFamily="18" charset="0"/>
              </a:rPr>
              <a:t>(3) </a:t>
            </a:r>
            <a:r>
              <a:rPr lang="en-US" b="0" i="0" strike="noStrike" dirty="0">
                <a:effectLst/>
                <a:latin typeface="Times New Roman" panose="02020603050405020304" pitchFamily="18" charset="0"/>
                <a:cs typeface="Times New Roman" panose="02020603050405020304" pitchFamily="18" charset="0"/>
              </a:rPr>
              <a:t>Good Health and Well-being</a:t>
            </a:r>
            <a:endParaRPr lang="en-US" strike="noStrike" dirty="0">
              <a:latin typeface="Times New Roman" panose="02020603050405020304" pitchFamily="18" charset="0"/>
              <a:cs typeface="Times New Roman" panose="02020603050405020304" pitchFamily="18" charset="0"/>
            </a:endParaRPr>
          </a:p>
          <a:p>
            <a:pPr marL="0" indent="0">
              <a:buNone/>
            </a:pPr>
            <a:r>
              <a:rPr lang="en-US" b="0" i="0" dirty="0">
                <a:effectLst/>
                <a:latin typeface="Times New Roman" panose="02020603050405020304" pitchFamily="18" charset="0"/>
                <a:cs typeface="Times New Roman" panose="02020603050405020304" pitchFamily="18" charset="0"/>
              </a:rPr>
              <a:t>(4) </a:t>
            </a:r>
            <a:r>
              <a:rPr lang="en-US" b="0" i="0" strike="noStrike" dirty="0">
                <a:effectLst/>
                <a:latin typeface="Times New Roman" panose="02020603050405020304" pitchFamily="18" charset="0"/>
                <a:cs typeface="Times New Roman" panose="02020603050405020304" pitchFamily="18" charset="0"/>
              </a:rPr>
              <a:t>Quality Education</a:t>
            </a:r>
            <a:endParaRPr lang="en-US" strike="noStrike" dirty="0">
              <a:latin typeface="Times New Roman" panose="02020603050405020304" pitchFamily="18" charset="0"/>
              <a:cs typeface="Times New Roman" panose="02020603050405020304" pitchFamily="18" charset="0"/>
            </a:endParaRPr>
          </a:p>
          <a:p>
            <a:pPr marL="0" indent="0">
              <a:buNone/>
            </a:pPr>
            <a:r>
              <a:rPr lang="en-US" b="0" i="0" dirty="0">
                <a:effectLst/>
                <a:latin typeface="Times New Roman" panose="02020603050405020304" pitchFamily="18" charset="0"/>
                <a:cs typeface="Times New Roman" panose="02020603050405020304" pitchFamily="18" charset="0"/>
              </a:rPr>
              <a:t>(5) </a:t>
            </a:r>
            <a:r>
              <a:rPr lang="en-US" b="0" i="0" strike="noStrike" dirty="0">
                <a:effectLst/>
                <a:latin typeface="Times New Roman" panose="02020603050405020304" pitchFamily="18" charset="0"/>
                <a:cs typeface="Times New Roman" panose="02020603050405020304" pitchFamily="18" charset="0"/>
              </a:rPr>
              <a:t>Gender Equality</a:t>
            </a:r>
            <a:endParaRPr lang="en-US" strike="noStrike" dirty="0">
              <a:latin typeface="Times New Roman" panose="02020603050405020304" pitchFamily="18" charset="0"/>
              <a:cs typeface="Times New Roman" panose="02020603050405020304" pitchFamily="18" charset="0"/>
            </a:endParaRPr>
          </a:p>
          <a:p>
            <a:pPr marL="0" indent="0">
              <a:buNone/>
            </a:pPr>
            <a:r>
              <a:rPr lang="en-US" b="0" i="0" dirty="0">
                <a:effectLst/>
                <a:latin typeface="Times New Roman" panose="02020603050405020304" pitchFamily="18" charset="0"/>
                <a:cs typeface="Times New Roman" panose="02020603050405020304" pitchFamily="18" charset="0"/>
              </a:rPr>
              <a:t>(6) </a:t>
            </a:r>
            <a:r>
              <a:rPr lang="en-US" b="0" i="0" strike="noStrike" dirty="0">
                <a:effectLst/>
                <a:latin typeface="Times New Roman" panose="02020603050405020304" pitchFamily="18" charset="0"/>
                <a:cs typeface="Times New Roman" panose="02020603050405020304" pitchFamily="18" charset="0"/>
              </a:rPr>
              <a:t>Clean Water and Sanitation</a:t>
            </a:r>
            <a:endParaRPr lang="en-US" strike="noStrike" dirty="0">
              <a:latin typeface="Times New Roman" panose="02020603050405020304" pitchFamily="18" charset="0"/>
              <a:cs typeface="Times New Roman" panose="02020603050405020304" pitchFamily="18" charset="0"/>
            </a:endParaRPr>
          </a:p>
          <a:p>
            <a:pPr marL="0" indent="0">
              <a:buNone/>
            </a:pPr>
            <a:r>
              <a:rPr lang="en-US" b="0" i="0" dirty="0">
                <a:effectLst/>
                <a:latin typeface="Times New Roman" panose="02020603050405020304" pitchFamily="18" charset="0"/>
                <a:cs typeface="Times New Roman" panose="02020603050405020304" pitchFamily="18" charset="0"/>
              </a:rPr>
              <a:t>(7) </a:t>
            </a:r>
            <a:r>
              <a:rPr lang="en-US" dirty="0">
                <a:latin typeface="Times New Roman" panose="02020603050405020304" pitchFamily="18" charset="0"/>
                <a:cs typeface="Times New Roman" panose="02020603050405020304" pitchFamily="18" charset="0"/>
              </a:rPr>
              <a:t>Affordable and Clean Energy</a:t>
            </a:r>
          </a:p>
        </p:txBody>
      </p:sp>
      <p:sp>
        <p:nvSpPr>
          <p:cNvPr id="16" name="Rectangle: Rounded Corners 15">
            <a:extLst>
              <a:ext uri="{FF2B5EF4-FFF2-40B4-BE49-F238E27FC236}">
                <a16:creationId xmlns:a16="http://schemas.microsoft.com/office/drawing/2014/main" xmlns="" id="{979A2438-3CFD-4E59-8841-9817E66FE817}"/>
              </a:ext>
            </a:extLst>
          </p:cNvPr>
          <p:cNvSpPr/>
          <p:nvPr/>
        </p:nvSpPr>
        <p:spPr>
          <a:xfrm>
            <a:off x="2823882" y="53788"/>
            <a:ext cx="5190565" cy="80682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sz="2800" dirty="0">
                <a:ln w="0"/>
                <a:solidFill>
                  <a:schemeClr val="tx1"/>
                </a:solidFill>
                <a:effectLst>
                  <a:outerShdw blurRad="38100" dist="19050" dir="2700000" algn="tl" rotWithShape="0">
                    <a:schemeClr val="dk1">
                      <a:alpha val="40000"/>
                    </a:schemeClr>
                  </a:outerShdw>
                </a:effectLst>
                <a:latin typeface="+mj-lt"/>
              </a:rPr>
              <a:t>Goals of Sustainable Development </a:t>
            </a:r>
          </a:p>
        </p:txBody>
      </p:sp>
      <p:pic>
        <p:nvPicPr>
          <p:cNvPr id="18" name="Picture 17">
            <a:extLst>
              <a:ext uri="{FF2B5EF4-FFF2-40B4-BE49-F238E27FC236}">
                <a16:creationId xmlns:a16="http://schemas.microsoft.com/office/drawing/2014/main" xmlns="" id="{20C2EDA9-8081-4D7C-A8CC-B1267DF3C2A3}"/>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444503" y="1430990"/>
            <a:ext cx="5577168" cy="4162985"/>
          </a:xfrm>
          <a:prstGeom prst="rect">
            <a:avLst/>
          </a:prstGeom>
        </p:spPr>
      </p:pic>
    </p:spTree>
    <p:extLst>
      <p:ext uri="{BB962C8B-B14F-4D97-AF65-F5344CB8AC3E}">
        <p14:creationId xmlns:p14="http://schemas.microsoft.com/office/powerpoint/2010/main" xmlns="" val="2583146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xmlns="" id="{FA5B5E3A-04E3-438A-A526-9884085E7159}"/>
              </a:ext>
            </a:extLst>
          </p:cNvPr>
          <p:cNvSpPr>
            <a:spLocks noGrp="1"/>
          </p:cNvSpPr>
          <p:nvPr>
            <p:ph type="title"/>
          </p:nvPr>
        </p:nvSpPr>
        <p:spPr>
          <a:xfrm>
            <a:off x="1" y="121024"/>
            <a:ext cx="11954434" cy="6441141"/>
          </a:xfrm>
        </p:spPr>
        <p:txBody>
          <a:bodyPr>
            <a:normAutofit/>
          </a:bodyPr>
          <a:lstStyle/>
          <a:p>
            <a:r>
              <a:rPr lang="en-US" sz="3200" b="0" i="0" dirty="0">
                <a:solidFill>
                  <a:srgbClr val="202122"/>
                </a:solidFill>
                <a:effectLst/>
                <a:latin typeface="Times New Roman" panose="02020603050405020304" pitchFamily="18" charset="0"/>
                <a:cs typeface="Times New Roman" panose="02020603050405020304" pitchFamily="18" charset="0"/>
              </a:rPr>
              <a:t>(8) </a:t>
            </a:r>
            <a:r>
              <a:rPr lang="en-US" sz="2800" b="0" i="0" u="none" strike="noStrike" dirty="0">
                <a:effectLst/>
                <a:latin typeface="Times New Roman" panose="02020603050405020304" pitchFamily="18" charset="0"/>
                <a:cs typeface="Times New Roman" panose="02020603050405020304" pitchFamily="18" charset="0"/>
              </a:rPr>
              <a:t>Decent Work and Economic Growth</a:t>
            </a:r>
            <a:r>
              <a:rPr lang="en-US" sz="2800" u="none" strike="noStrike" dirty="0">
                <a:latin typeface="Times New Roman" panose="02020603050405020304" pitchFamily="18" charset="0"/>
                <a:cs typeface="Times New Roman" panose="02020603050405020304" pitchFamily="18" charset="0"/>
              </a:rPr>
              <a:t/>
            </a:r>
            <a:br>
              <a:rPr lang="en-US" sz="2800" u="none" strike="noStrike" dirty="0">
                <a:latin typeface="Times New Roman" panose="02020603050405020304" pitchFamily="18" charset="0"/>
                <a:cs typeface="Times New Roman" panose="02020603050405020304" pitchFamily="18" charset="0"/>
              </a:rPr>
            </a:br>
            <a:r>
              <a:rPr lang="en-US" sz="2800" b="0" i="0" dirty="0">
                <a:effectLst/>
                <a:latin typeface="Times New Roman" panose="02020603050405020304" pitchFamily="18" charset="0"/>
                <a:cs typeface="Times New Roman" panose="02020603050405020304" pitchFamily="18" charset="0"/>
              </a:rPr>
              <a:t> (9) </a:t>
            </a:r>
            <a:r>
              <a:rPr lang="en-US" sz="2800" b="0" i="0" u="none" strike="noStrike" dirty="0">
                <a:effectLst/>
                <a:latin typeface="Times New Roman" panose="02020603050405020304" pitchFamily="18" charset="0"/>
                <a:cs typeface="Times New Roman" panose="02020603050405020304" pitchFamily="18" charset="0"/>
              </a:rPr>
              <a:t>Industry, Innovation and Infrastructure</a:t>
            </a:r>
            <a:r>
              <a:rPr lang="en-US" sz="2800" u="none" strike="noStrike" dirty="0">
                <a:latin typeface="Times New Roman" panose="02020603050405020304" pitchFamily="18" charset="0"/>
                <a:cs typeface="Times New Roman" panose="02020603050405020304" pitchFamily="18" charset="0"/>
              </a:rPr>
              <a:t/>
            </a:r>
            <a:br>
              <a:rPr lang="en-US" sz="2800" u="none" strike="noStrike" dirty="0">
                <a:latin typeface="Times New Roman" panose="02020603050405020304" pitchFamily="18" charset="0"/>
                <a:cs typeface="Times New Roman" panose="02020603050405020304" pitchFamily="18" charset="0"/>
              </a:rPr>
            </a:br>
            <a:r>
              <a:rPr lang="en-US" sz="2800" b="0" i="0" dirty="0">
                <a:effectLst/>
                <a:latin typeface="Times New Roman" panose="02020603050405020304" pitchFamily="18" charset="0"/>
                <a:cs typeface="Times New Roman" panose="02020603050405020304" pitchFamily="18" charset="0"/>
              </a:rPr>
              <a:t>(10) </a:t>
            </a:r>
            <a:r>
              <a:rPr lang="en-US" sz="2800" b="0" i="0" u="none" strike="noStrike" dirty="0">
                <a:effectLst/>
                <a:latin typeface="Times New Roman" panose="02020603050405020304" pitchFamily="18" charset="0"/>
                <a:cs typeface="Times New Roman" panose="02020603050405020304" pitchFamily="18" charset="0"/>
              </a:rPr>
              <a:t>Reducing </a:t>
            </a:r>
            <a:r>
              <a:rPr lang="en-US" sz="2800" b="0" i="0" u="none" strike="noStrike" dirty="0" smtClean="0">
                <a:effectLst/>
                <a:latin typeface="Times New Roman" panose="02020603050405020304" pitchFamily="18" charset="0"/>
                <a:cs typeface="Times New Roman" panose="02020603050405020304" pitchFamily="18" charset="0"/>
              </a:rPr>
              <a:t>Inequality</a:t>
            </a:r>
            <a:r>
              <a:rPr lang="en-US" sz="2800" b="0" i="0" dirty="0">
                <a:effectLst/>
                <a:latin typeface="Times New Roman" panose="02020603050405020304" pitchFamily="18" charset="0"/>
                <a:cs typeface="Times New Roman" panose="02020603050405020304" pitchFamily="18" charset="0"/>
              </a:rPr>
              <a:t/>
            </a:r>
            <a:br>
              <a:rPr lang="en-US" sz="2800" b="0" i="0" dirty="0">
                <a:effectLst/>
                <a:latin typeface="Times New Roman" panose="02020603050405020304" pitchFamily="18" charset="0"/>
                <a:cs typeface="Times New Roman" panose="02020603050405020304" pitchFamily="18" charset="0"/>
              </a:rPr>
            </a:br>
            <a:r>
              <a:rPr lang="en-US" sz="2800" b="0" i="0" dirty="0">
                <a:effectLst/>
                <a:latin typeface="Times New Roman" panose="02020603050405020304" pitchFamily="18" charset="0"/>
                <a:cs typeface="Times New Roman" panose="02020603050405020304" pitchFamily="18" charset="0"/>
              </a:rPr>
              <a:t>(11) </a:t>
            </a:r>
            <a:r>
              <a:rPr lang="en-US" sz="2800" b="0" i="0" u="none" strike="noStrike" dirty="0">
                <a:effectLst/>
                <a:latin typeface="Times New Roman" panose="02020603050405020304" pitchFamily="18" charset="0"/>
                <a:cs typeface="Times New Roman" panose="02020603050405020304" pitchFamily="18" charset="0"/>
              </a:rPr>
              <a:t>Sustainable Cities and Communities</a:t>
            </a:r>
            <a:r>
              <a:rPr lang="en-US" sz="2800" u="none" strike="noStrike" dirty="0">
                <a:latin typeface="Times New Roman" panose="02020603050405020304" pitchFamily="18" charset="0"/>
                <a:cs typeface="Times New Roman" panose="02020603050405020304" pitchFamily="18" charset="0"/>
              </a:rPr>
              <a:t/>
            </a:r>
            <a:br>
              <a:rPr lang="en-US" sz="2800" u="none" strike="noStrike" dirty="0">
                <a:latin typeface="Times New Roman" panose="02020603050405020304" pitchFamily="18" charset="0"/>
                <a:cs typeface="Times New Roman" panose="02020603050405020304" pitchFamily="18" charset="0"/>
              </a:rPr>
            </a:br>
            <a:r>
              <a:rPr lang="en-US" sz="2800" b="0" i="0" dirty="0">
                <a:effectLst/>
                <a:latin typeface="Times New Roman" panose="02020603050405020304" pitchFamily="18" charset="0"/>
                <a:cs typeface="Times New Roman" panose="02020603050405020304" pitchFamily="18" charset="0"/>
              </a:rPr>
              <a:t>(12) </a:t>
            </a:r>
            <a:r>
              <a:rPr lang="en-US" sz="2800" b="0" i="0" u="none" strike="noStrike" dirty="0">
                <a:effectLst/>
                <a:latin typeface="Times New Roman" panose="02020603050405020304" pitchFamily="18" charset="0"/>
                <a:cs typeface="Times New Roman" panose="02020603050405020304" pitchFamily="18" charset="0"/>
              </a:rPr>
              <a:t>Responsible Consumption and Production</a:t>
            </a:r>
            <a:r>
              <a:rPr lang="en-US" sz="2800" u="none" strike="noStrike" dirty="0">
                <a:latin typeface="Times New Roman" panose="02020603050405020304" pitchFamily="18" charset="0"/>
                <a:cs typeface="Times New Roman" panose="02020603050405020304" pitchFamily="18" charset="0"/>
              </a:rPr>
              <a:t/>
            </a:r>
            <a:br>
              <a:rPr lang="en-US" sz="2800" u="none" strike="noStrike" dirty="0">
                <a:latin typeface="Times New Roman" panose="02020603050405020304" pitchFamily="18" charset="0"/>
                <a:cs typeface="Times New Roman" panose="02020603050405020304" pitchFamily="18" charset="0"/>
              </a:rPr>
            </a:br>
            <a:r>
              <a:rPr lang="en-US" sz="2800" b="0" i="0" dirty="0">
                <a:effectLst/>
                <a:latin typeface="Times New Roman" panose="02020603050405020304" pitchFamily="18" charset="0"/>
                <a:cs typeface="Times New Roman" panose="02020603050405020304" pitchFamily="18" charset="0"/>
              </a:rPr>
              <a:t> (13) </a:t>
            </a:r>
            <a:r>
              <a:rPr lang="en-US" sz="2800" b="0" i="0" u="none" strike="noStrike" dirty="0">
                <a:effectLst/>
                <a:latin typeface="Times New Roman" panose="02020603050405020304" pitchFamily="18" charset="0"/>
                <a:cs typeface="Times New Roman" panose="02020603050405020304" pitchFamily="18" charset="0"/>
              </a:rPr>
              <a:t>Climate Action</a:t>
            </a:r>
            <a:r>
              <a:rPr lang="en-US" sz="2800" u="none" strike="noStrike" dirty="0">
                <a:latin typeface="Times New Roman" panose="02020603050405020304" pitchFamily="18" charset="0"/>
                <a:cs typeface="Times New Roman" panose="02020603050405020304" pitchFamily="18" charset="0"/>
              </a:rPr>
              <a:t/>
            </a:r>
            <a:br>
              <a:rPr lang="en-US" sz="2800" u="none" strike="noStrike" dirty="0">
                <a:latin typeface="Times New Roman" panose="02020603050405020304" pitchFamily="18" charset="0"/>
                <a:cs typeface="Times New Roman" panose="02020603050405020304" pitchFamily="18" charset="0"/>
              </a:rPr>
            </a:br>
            <a:r>
              <a:rPr lang="en-US" sz="2800" b="0" i="0" dirty="0">
                <a:effectLst/>
                <a:latin typeface="Times New Roman" panose="02020603050405020304" pitchFamily="18" charset="0"/>
                <a:cs typeface="Times New Roman" panose="02020603050405020304" pitchFamily="18" charset="0"/>
              </a:rPr>
              <a:t> (14) </a:t>
            </a:r>
            <a:r>
              <a:rPr lang="en-US" sz="2800" b="0" i="0" u="none" strike="noStrike" dirty="0">
                <a:effectLst/>
                <a:latin typeface="Times New Roman" panose="02020603050405020304" pitchFamily="18" charset="0"/>
                <a:cs typeface="Times New Roman" panose="02020603050405020304" pitchFamily="18" charset="0"/>
              </a:rPr>
              <a:t>Life Below Water</a:t>
            </a:r>
            <a:r>
              <a:rPr lang="en-US" sz="2800" u="none" strike="noStrike" dirty="0">
                <a:latin typeface="Times New Roman" panose="02020603050405020304" pitchFamily="18" charset="0"/>
                <a:cs typeface="Times New Roman" panose="02020603050405020304" pitchFamily="18" charset="0"/>
              </a:rPr>
              <a:t/>
            </a:r>
            <a:br>
              <a:rPr lang="en-US" sz="2800" u="none" strike="noStrike" dirty="0">
                <a:latin typeface="Times New Roman" panose="02020603050405020304" pitchFamily="18" charset="0"/>
                <a:cs typeface="Times New Roman" panose="02020603050405020304" pitchFamily="18" charset="0"/>
              </a:rPr>
            </a:br>
            <a:r>
              <a:rPr lang="en-US" sz="2800" b="0" i="0" dirty="0">
                <a:effectLst/>
                <a:latin typeface="Times New Roman" panose="02020603050405020304" pitchFamily="18" charset="0"/>
                <a:cs typeface="Times New Roman" panose="02020603050405020304" pitchFamily="18" charset="0"/>
              </a:rPr>
              <a:t> (15) </a:t>
            </a:r>
            <a:r>
              <a:rPr lang="en-US" sz="2800" b="0" i="0" u="none" strike="noStrike" dirty="0">
                <a:effectLst/>
                <a:latin typeface="Times New Roman" panose="02020603050405020304" pitchFamily="18" charset="0"/>
                <a:cs typeface="Times New Roman" panose="02020603050405020304" pitchFamily="18" charset="0"/>
              </a:rPr>
              <a:t>Life On Land</a:t>
            </a:r>
            <a:r>
              <a:rPr lang="en-US" sz="2800" u="none" strike="noStrike" dirty="0">
                <a:latin typeface="Times New Roman" panose="02020603050405020304" pitchFamily="18" charset="0"/>
                <a:cs typeface="Times New Roman" panose="02020603050405020304" pitchFamily="18" charset="0"/>
              </a:rPr>
              <a:t/>
            </a:r>
            <a:br>
              <a:rPr lang="en-US" sz="2800" u="none" strike="noStrike" dirty="0">
                <a:latin typeface="Times New Roman" panose="02020603050405020304" pitchFamily="18" charset="0"/>
                <a:cs typeface="Times New Roman" panose="02020603050405020304" pitchFamily="18" charset="0"/>
              </a:rPr>
            </a:br>
            <a:r>
              <a:rPr lang="en-US" sz="2800" b="0" i="0" dirty="0">
                <a:effectLst/>
                <a:latin typeface="Times New Roman" panose="02020603050405020304" pitchFamily="18" charset="0"/>
                <a:cs typeface="Times New Roman" panose="02020603050405020304" pitchFamily="18" charset="0"/>
              </a:rPr>
              <a:t>(16) </a:t>
            </a:r>
            <a:r>
              <a:rPr lang="en-US" sz="2800" b="0" i="0" u="none" strike="noStrike" dirty="0">
                <a:effectLst/>
                <a:latin typeface="Times New Roman" panose="02020603050405020304" pitchFamily="18" charset="0"/>
                <a:cs typeface="Times New Roman" panose="02020603050405020304" pitchFamily="18" charset="0"/>
              </a:rPr>
              <a:t>Peace, Justice, and Strong Institutions</a:t>
            </a:r>
            <a:r>
              <a:rPr lang="en-US" sz="2800" u="none" strike="noStrike" dirty="0">
                <a:latin typeface="Times New Roman" panose="02020603050405020304" pitchFamily="18" charset="0"/>
                <a:cs typeface="Times New Roman" panose="02020603050405020304" pitchFamily="18" charset="0"/>
              </a:rPr>
              <a:t/>
            </a:r>
            <a:br>
              <a:rPr lang="en-US" sz="2800" u="none" strike="noStrike" dirty="0">
                <a:latin typeface="Times New Roman" panose="02020603050405020304" pitchFamily="18" charset="0"/>
                <a:cs typeface="Times New Roman" panose="02020603050405020304" pitchFamily="18" charset="0"/>
              </a:rPr>
            </a:br>
            <a:r>
              <a:rPr lang="en-US" sz="2800" b="0" i="0" dirty="0">
                <a:effectLst/>
                <a:latin typeface="Times New Roman" panose="02020603050405020304" pitchFamily="18" charset="0"/>
                <a:cs typeface="Times New Roman" panose="02020603050405020304" pitchFamily="18" charset="0"/>
              </a:rPr>
              <a:t>(17) </a:t>
            </a:r>
            <a:r>
              <a:rPr lang="en-US" sz="2800" b="0" i="0" u="none" strike="noStrike" dirty="0">
                <a:effectLst/>
                <a:latin typeface="Times New Roman" panose="02020603050405020304" pitchFamily="18" charset="0"/>
                <a:cs typeface="Times New Roman" panose="02020603050405020304" pitchFamily="18" charset="0"/>
              </a:rPr>
              <a:t>Partnerships for the </a:t>
            </a:r>
            <a:r>
              <a:rPr lang="en-US" sz="2800" b="0" i="0" u="none" strike="noStrike" dirty="0" smtClean="0">
                <a:effectLst/>
                <a:latin typeface="Times New Roman" panose="02020603050405020304" pitchFamily="18" charset="0"/>
                <a:cs typeface="Times New Roman" panose="02020603050405020304" pitchFamily="18" charset="0"/>
              </a:rPr>
              <a:t>Goals</a:t>
            </a:r>
            <a:endParaRPr lang="en-IN" sz="2800" dirty="0">
              <a:latin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xmlns="" id="{9EDF9A95-B4BF-4669-B10B-3E6931C88E94}"/>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841856" y="1001785"/>
            <a:ext cx="4350143" cy="4793897"/>
          </a:xfrm>
          <a:prstGeom prst="rect">
            <a:avLst/>
          </a:prstGeom>
        </p:spPr>
      </p:pic>
    </p:spTree>
    <p:extLst>
      <p:ext uri="{BB962C8B-B14F-4D97-AF65-F5344CB8AC3E}">
        <p14:creationId xmlns:p14="http://schemas.microsoft.com/office/powerpoint/2010/main" xmlns="" val="368266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3DE9397-286C-4AF9-848A-3C3D7DF88C5E}"/>
              </a:ext>
            </a:extLst>
          </p:cNvPr>
          <p:cNvSpPr>
            <a:spLocks noGrp="1"/>
          </p:cNvSpPr>
          <p:nvPr>
            <p:ph idx="1"/>
          </p:nvPr>
        </p:nvSpPr>
        <p:spPr>
          <a:xfrm>
            <a:off x="0" y="0"/>
            <a:ext cx="12191999" cy="6858000"/>
          </a:xfrm>
          <a:blipFill>
            <a:blip r:embed="rId2">
              <a:alphaModFix amt="52000"/>
            </a:blip>
            <a:stretch>
              <a:fillRect/>
            </a:stretch>
          </a:blipFill>
        </p:spPr>
        <p:txBody>
          <a:bodyPr/>
          <a:lstStyle/>
          <a:p>
            <a:pPr marL="0" indent="0">
              <a:buNone/>
            </a:pPr>
            <a:endParaRPr lang="en-IN" dirty="0"/>
          </a:p>
        </p:txBody>
      </p:sp>
      <p:sp>
        <p:nvSpPr>
          <p:cNvPr id="7" name="Rectangle 2">
            <a:extLst>
              <a:ext uri="{FF2B5EF4-FFF2-40B4-BE49-F238E27FC236}">
                <a16:creationId xmlns:a16="http://schemas.microsoft.com/office/drawing/2014/main" xmlns="" id="{D52D4E08-9064-4F7F-B5BF-48F2678BB912}"/>
              </a:ext>
            </a:extLst>
          </p:cNvPr>
          <p:cNvSpPr>
            <a:spLocks noChangeArrowheads="1"/>
          </p:cNvSpPr>
          <p:nvPr/>
        </p:nvSpPr>
        <p:spPr bwMode="auto">
          <a:xfrm>
            <a:off x="178586" y="343223"/>
            <a:ext cx="7849307" cy="52168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222222"/>
                </a:solidFill>
                <a:effectLst/>
                <a:latin typeface="Roboto" panose="02000000000000000000" pitchFamily="2" charset="0"/>
              </a:rPr>
              <a:t/>
            </a:r>
            <a:br>
              <a:rPr kumimoji="0" lang="en-US" altLang="en-US" sz="1200" b="0" i="0" u="none" strike="noStrike" cap="none" normalizeH="0" baseline="0" dirty="0">
                <a:ln>
                  <a:noFill/>
                </a:ln>
                <a:solidFill>
                  <a:srgbClr val="222222"/>
                </a:solidFill>
                <a:effectLst/>
                <a:latin typeface="Roboto" panose="02000000000000000000" pitchFamily="2" charset="0"/>
              </a:rPr>
            </a:br>
            <a:endParaRPr kumimoji="0" lang="en-US" altLang="en-US" sz="11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Attitude Formation</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222222"/>
              </a:solidFill>
              <a:effectLst/>
              <a:latin typeface="Raleway" pitchFamily="2" charset="0"/>
            </a:endParaRPr>
          </a:p>
          <a:p>
            <a:pPr marL="457200" marR="0" lvl="0" indent="-4572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32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An attitude is a general and lasting positive or negative opinion or feeling about some person, object, or issue. </a:t>
            </a:r>
          </a:p>
          <a:p>
            <a:pPr marL="457200" marR="0" lvl="0" indent="-4572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32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Attitude formation occurs through either direct experience or the persuasion of others or the media.</a:t>
            </a:r>
          </a:p>
          <a:p>
            <a:pPr marL="457200" marR="0" lvl="0" indent="-4572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32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Attitudes have three foundations: affect or emotion, behavior, and cognitions.</a:t>
            </a:r>
            <a:endParaRPr kumimoji="0" lang="en-US" altLang="en-US" sz="4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137741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2E71641-CE55-4F55-B302-6D044A048D4B}"/>
              </a:ext>
            </a:extLst>
          </p:cNvPr>
          <p:cNvSpPr>
            <a:spLocks noGrp="1"/>
          </p:cNvSpPr>
          <p:nvPr>
            <p:ph idx="1"/>
          </p:nvPr>
        </p:nvSpPr>
        <p:spPr>
          <a:xfrm>
            <a:off x="211015" y="0"/>
            <a:ext cx="11980985" cy="6858000"/>
          </a:xfrm>
        </p:spPr>
        <p:txBody>
          <a:bodyPr/>
          <a:lstStyle/>
          <a:p>
            <a:pPr marL="0" indent="0">
              <a:buNone/>
            </a:pPr>
            <a:endParaRPr lang="en-US" dirty="0"/>
          </a:p>
          <a:p>
            <a:pPr marL="0" indent="0">
              <a:buNone/>
            </a:pPr>
            <a:endParaRPr lang="en-IN" dirty="0"/>
          </a:p>
          <a:p>
            <a:pPr marL="0" indent="0">
              <a:buNone/>
            </a:pPr>
            <a:endParaRPr lang="en-IN" dirty="0"/>
          </a:p>
          <a:p>
            <a:r>
              <a:rPr lang="en-IN" sz="4000" dirty="0">
                <a:latin typeface="Times New Roman" panose="02020603050405020304" pitchFamily="18" charset="0"/>
                <a:cs typeface="Times New Roman" panose="02020603050405020304" pitchFamily="18" charset="0"/>
              </a:rPr>
              <a:t>3 theories in Attitude formation :-</a:t>
            </a:r>
          </a:p>
          <a:p>
            <a:pPr marL="514350" indent="-514350">
              <a:buFont typeface="+mj-lt"/>
              <a:buAutoNum type="arabicPeriod"/>
            </a:pPr>
            <a:r>
              <a:rPr lang="en-IN" sz="4000" dirty="0">
                <a:latin typeface="Times New Roman" panose="02020603050405020304" pitchFamily="18" charset="0"/>
                <a:cs typeface="Times New Roman" panose="02020603050405020304" pitchFamily="18" charset="0"/>
              </a:rPr>
              <a:t> </a:t>
            </a:r>
            <a:r>
              <a:rPr lang="en-US" sz="4000" b="1" i="0" dirty="0">
                <a:solidFill>
                  <a:srgbClr val="424142"/>
                </a:solidFill>
                <a:effectLst/>
                <a:latin typeface="Times New Roman" panose="02020603050405020304" pitchFamily="18" charset="0"/>
                <a:cs typeface="Times New Roman" panose="02020603050405020304" pitchFamily="18" charset="0"/>
              </a:rPr>
              <a:t>Cognitive-Consistency Theories </a:t>
            </a:r>
          </a:p>
          <a:p>
            <a:pPr marL="514350" indent="-514350">
              <a:buFont typeface="+mj-lt"/>
              <a:buAutoNum type="arabicPeriod"/>
            </a:pPr>
            <a:r>
              <a:rPr lang="en-US" sz="4000" b="1" i="0" dirty="0">
                <a:solidFill>
                  <a:srgbClr val="424142"/>
                </a:solidFill>
                <a:effectLst/>
                <a:latin typeface="Times New Roman" panose="02020603050405020304" pitchFamily="18" charset="0"/>
                <a:cs typeface="Times New Roman" panose="02020603050405020304" pitchFamily="18" charset="0"/>
              </a:rPr>
              <a:t>Functional Theories </a:t>
            </a:r>
          </a:p>
          <a:p>
            <a:pPr marL="514350" indent="-514350">
              <a:buFont typeface="+mj-lt"/>
              <a:buAutoNum type="arabicPeriod"/>
            </a:pPr>
            <a:r>
              <a:rPr lang="en-US" sz="4000" b="1" i="0" dirty="0">
                <a:solidFill>
                  <a:srgbClr val="424142"/>
                </a:solidFill>
                <a:effectLst/>
                <a:latin typeface="Times New Roman" panose="02020603050405020304" pitchFamily="18" charset="0"/>
                <a:cs typeface="Times New Roman" panose="02020603050405020304" pitchFamily="18" charset="0"/>
              </a:rPr>
              <a:t>Social Judgment Theories</a:t>
            </a:r>
            <a:endParaRPr lang="en-IN" sz="4000"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xmlns="" id="{BC00088B-597A-4948-A08E-3692BC012B0B}"/>
              </a:ext>
            </a:extLst>
          </p:cNvPr>
          <p:cNvSpPr/>
          <p:nvPr/>
        </p:nvSpPr>
        <p:spPr>
          <a:xfrm>
            <a:off x="2771335" y="168812"/>
            <a:ext cx="5556739" cy="928468"/>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2800" b="1" dirty="0">
                <a:latin typeface="Times New Roman" panose="02020603050405020304" pitchFamily="18" charset="0"/>
                <a:cs typeface="Times New Roman" panose="02020603050405020304" pitchFamily="18" charset="0"/>
              </a:rPr>
              <a:t>Theories of Attitude Formation </a:t>
            </a:r>
            <a:endParaRPr lang="en-IN"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38699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0DD52E9-57E3-4CD8-93D7-DEFDA2BCA91B}"/>
              </a:ext>
            </a:extLst>
          </p:cNvPr>
          <p:cNvSpPr>
            <a:spLocks noGrp="1"/>
          </p:cNvSpPr>
          <p:nvPr>
            <p:ph idx="1"/>
          </p:nvPr>
        </p:nvSpPr>
        <p:spPr>
          <a:xfrm>
            <a:off x="0" y="0"/>
            <a:ext cx="12192000" cy="6858000"/>
          </a:xfrm>
          <a:blipFill>
            <a:blip r:embed="rId2">
              <a:alphaModFix amt="52000"/>
            </a:blip>
            <a:stretch>
              <a:fillRect/>
            </a:stretch>
          </a:blipFill>
        </p:spPr>
        <p:txBody>
          <a:bodyPr/>
          <a:lstStyle/>
          <a:p>
            <a:pPr algn="l"/>
            <a:r>
              <a:rPr lang="en-US" b="0" i="0" dirty="0">
                <a:solidFill>
                  <a:srgbClr val="202124"/>
                </a:solidFill>
                <a:effectLst/>
                <a:latin typeface="Times New Roman" panose="02020603050405020304" pitchFamily="18" charset="0"/>
                <a:cs typeface="Times New Roman" panose="02020603050405020304" pitchFamily="18" charset="0"/>
              </a:rPr>
              <a:t>What are sustainable attitudes?</a:t>
            </a:r>
          </a:p>
          <a:p>
            <a:pPr marL="0" indent="0" algn="l">
              <a:buNone/>
            </a:pPr>
            <a:r>
              <a:rPr lang="en-US" sz="2400" b="0" i="0" dirty="0">
                <a:solidFill>
                  <a:srgbClr val="202124"/>
                </a:solidFill>
                <a:effectLst/>
                <a:latin typeface="Times New Roman" panose="02020603050405020304" pitchFamily="18" charset="0"/>
                <a:cs typeface="Times New Roman" panose="02020603050405020304" pitchFamily="18" charset="0"/>
              </a:rPr>
              <a:t>Attitude change towards sustainable development (SD) may be defined as </a:t>
            </a:r>
            <a:r>
              <a:rPr lang="en-US" sz="2400" b="1" i="0" dirty="0">
                <a:solidFill>
                  <a:srgbClr val="202124"/>
                </a:solidFill>
                <a:effectLst/>
                <a:latin typeface="Times New Roman" pitchFamily="18" charset="0"/>
                <a:cs typeface="Times New Roman" pitchFamily="18" charset="0"/>
              </a:rPr>
              <a:t>a change in one's feelings towards the issues related to environment, society, or </a:t>
            </a:r>
            <a:r>
              <a:rPr lang="en-US" sz="2400" b="1" i="0" dirty="0" err="1" smtClean="0">
                <a:solidFill>
                  <a:srgbClr val="202124"/>
                </a:solidFill>
                <a:effectLst/>
                <a:latin typeface="Times New Roman" pitchFamily="18" charset="0"/>
                <a:cs typeface="Times New Roman" pitchFamily="18" charset="0"/>
              </a:rPr>
              <a:t>economy</a:t>
            </a:r>
            <a:r>
              <a:rPr lang="en-US" sz="2400" b="0" i="0" dirty="0" err="1" smtClean="0">
                <a:solidFill>
                  <a:srgbClr val="202124"/>
                </a:solidFill>
                <a:effectLst/>
                <a:latin typeface="Times New Roman" pitchFamily="18" charset="0"/>
                <a:cs typeface="Times New Roman" pitchFamily="18" charset="0"/>
              </a:rPr>
              <a:t>.It</a:t>
            </a:r>
            <a:r>
              <a:rPr lang="en-US" sz="2400" b="0" i="0" dirty="0" smtClean="0">
                <a:solidFill>
                  <a:srgbClr val="202124"/>
                </a:solidFill>
                <a:effectLst/>
                <a:latin typeface="Times New Roman" pitchFamily="18" charset="0"/>
                <a:cs typeface="Times New Roman" pitchFamily="18" charset="0"/>
              </a:rPr>
              <a:t> is about developing a concern and feeling for the planet earth and life on it.</a:t>
            </a:r>
            <a:endParaRPr lang="en-US" sz="2400" b="0" i="0" dirty="0">
              <a:solidFill>
                <a:srgbClr val="202124"/>
              </a:solidFill>
              <a:effectLst/>
              <a:latin typeface="Times New Roman" pitchFamily="18" charset="0"/>
              <a:cs typeface="Times New Roman" pitchFamily="18" charset="0"/>
            </a:endParaRPr>
          </a:p>
          <a:p>
            <a:endParaRPr lang="en-IN" dirty="0"/>
          </a:p>
          <a:p>
            <a:pPr marL="0" indent="0">
              <a:buNone/>
            </a:pPr>
            <a:endParaRPr lang="en-IN" dirty="0"/>
          </a:p>
        </p:txBody>
      </p:sp>
      <p:pic>
        <p:nvPicPr>
          <p:cNvPr id="5" name="Picture 4">
            <a:extLst>
              <a:ext uri="{FF2B5EF4-FFF2-40B4-BE49-F238E27FC236}">
                <a16:creationId xmlns:a16="http://schemas.microsoft.com/office/drawing/2014/main" xmlns="" id="{7F3F29CB-8CD2-420D-A133-AAB76062B515}"/>
              </a:ext>
            </a:extLst>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6373906" y="1981639"/>
            <a:ext cx="5499846" cy="4527298"/>
          </a:xfrm>
          <a:prstGeom prst="rect">
            <a:avLst/>
          </a:prstGeom>
        </p:spPr>
      </p:pic>
    </p:spTree>
    <p:extLst>
      <p:ext uri="{BB962C8B-B14F-4D97-AF65-F5344CB8AC3E}">
        <p14:creationId xmlns:p14="http://schemas.microsoft.com/office/powerpoint/2010/main" xmlns="" val="2802256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727</TotalTime>
  <Words>657</Words>
  <Application>Microsoft Office PowerPoint</Application>
  <PresentationFormat>Custom</PresentationFormat>
  <Paragraphs>105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Developing Attitudes and    Behaviours for Sustainable Development </vt:lpstr>
      <vt:lpstr>INTRODUCTION</vt:lpstr>
      <vt:lpstr>   What is Sustainable Development?</vt:lpstr>
      <vt:lpstr>Slide 4</vt:lpstr>
      <vt:lpstr>Slide 5</vt:lpstr>
      <vt:lpstr>(8) Decent Work and Economic Growth  (9) Industry, Innovation and Infrastructure (10) Reducing Inequality (11) Sustainable Cities and Communities (12) Responsible Consumption and Production  (13) Climate Action  (14) Life Below Water  (15) Life On Land (16) Peace, Justice, and Strong Institutions (17) Partnerships for the Goals</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Attitude And    Behaviours For Sustainable Development</dc:title>
  <dc:creator>Dimple Sharma</dc:creator>
  <cp:lastModifiedBy>user</cp:lastModifiedBy>
  <cp:revision>15</cp:revision>
  <dcterms:created xsi:type="dcterms:W3CDTF">2021-11-18T11:15:12Z</dcterms:created>
  <dcterms:modified xsi:type="dcterms:W3CDTF">2022-01-29T11:34:19Z</dcterms:modified>
</cp:coreProperties>
</file>